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2.xml" ContentType="application/vnd.openxmlformats-officedocument.presentationml.notesSlide+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handoutMasterIdLst>
    <p:handoutMasterId r:id="rId33"/>
  </p:handoutMasterIdLst>
  <p:sldIdLst>
    <p:sldId id="386" r:id="rId5"/>
    <p:sldId id="370" r:id="rId6"/>
    <p:sldId id="500" r:id="rId7"/>
    <p:sldId id="850" r:id="rId8"/>
    <p:sldId id="693" r:id="rId9"/>
    <p:sldId id="679" r:id="rId10"/>
    <p:sldId id="718" r:id="rId11"/>
    <p:sldId id="618" r:id="rId12"/>
    <p:sldId id="372" r:id="rId13"/>
    <p:sldId id="409" r:id="rId14"/>
    <p:sldId id="726" r:id="rId15"/>
    <p:sldId id="379" r:id="rId16"/>
    <p:sldId id="678" r:id="rId17"/>
    <p:sldId id="460" r:id="rId18"/>
    <p:sldId id="639" r:id="rId19"/>
    <p:sldId id="637" r:id="rId20"/>
    <p:sldId id="654" r:id="rId21"/>
    <p:sldId id="655" r:id="rId22"/>
    <p:sldId id="681" r:id="rId23"/>
    <p:sldId id="644" r:id="rId24"/>
    <p:sldId id="645" r:id="rId25"/>
    <p:sldId id="785" r:id="rId26"/>
    <p:sldId id="720" r:id="rId27"/>
    <p:sldId id="706" r:id="rId28"/>
    <p:sldId id="849" r:id="rId29"/>
    <p:sldId id="589" r:id="rId30"/>
    <p:sldId id="567" r:id="rId31"/>
  </p:sldIdLst>
  <p:sldSz cx="9144000" cy="6858000" type="screen4x3"/>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843319"/>
    <a:srgbClr val="842302"/>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58246" autoAdjust="0"/>
  </p:normalViewPr>
  <p:slideViewPr>
    <p:cSldViewPr>
      <p:cViewPr varScale="1">
        <p:scale>
          <a:sx n="64" d="100"/>
          <a:sy n="64" d="100"/>
        </p:scale>
        <p:origin x="29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240" y="-112"/>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26BEFF-C80B-471A-AD14-AA7E9EFBB5AA}" type="doc">
      <dgm:prSet loTypeId="urn:microsoft.com/office/officeart/2005/8/layout/pyramid1" loCatId="pyramid" qsTypeId="urn:microsoft.com/office/officeart/2005/8/quickstyle/simple1" qsCatId="simple" csTypeId="urn:microsoft.com/office/officeart/2005/8/colors/accent1_2" csCatId="accent1" phldr="1"/>
      <dgm:spPr/>
    </dgm:pt>
    <dgm:pt modelId="{88E58A86-41CF-47FB-BBE7-AA20EC0C92AB}">
      <dgm:prSet phldrT="[Texte]" custT="1"/>
      <dgm:spPr>
        <a:solidFill>
          <a:schemeClr val="accent6"/>
        </a:solidFill>
      </dgm:spPr>
      <dgm:t>
        <a:bodyPr/>
        <a:lstStyle/>
        <a:p>
          <a:pPr algn="ctr"/>
          <a:r>
            <a:rPr lang="fr-CA" sz="2800" b="1" dirty="0"/>
            <a:t>Développer l’expertise</a:t>
          </a:r>
        </a:p>
      </dgm:t>
    </dgm:pt>
    <dgm:pt modelId="{85BE3625-19B8-402D-A892-E3FDE94C014E}" type="parTrans" cxnId="{627BE1BA-E574-44CA-A406-B229821781D8}">
      <dgm:prSet/>
      <dgm:spPr/>
      <dgm:t>
        <a:bodyPr/>
        <a:lstStyle/>
        <a:p>
          <a:endParaRPr lang="fr-CA"/>
        </a:p>
      </dgm:t>
    </dgm:pt>
    <dgm:pt modelId="{69582A4F-F028-4006-8CB5-EAC7F8EDBC6D}" type="sibTrans" cxnId="{627BE1BA-E574-44CA-A406-B229821781D8}">
      <dgm:prSet/>
      <dgm:spPr/>
      <dgm:t>
        <a:bodyPr/>
        <a:lstStyle/>
        <a:p>
          <a:endParaRPr lang="fr-CA"/>
        </a:p>
      </dgm:t>
    </dgm:pt>
    <dgm:pt modelId="{6C884F85-BDAB-4CB1-8A4E-AAD194BF043A}">
      <dgm:prSet phldrT="[Texte]" custT="1"/>
      <dgm:spPr>
        <a:solidFill>
          <a:schemeClr val="accent6"/>
        </a:solidFill>
      </dgm:spPr>
      <dgm:t>
        <a:bodyPr/>
        <a:lstStyle/>
        <a:p>
          <a:r>
            <a:rPr lang="fr-CA" sz="2800" b="1" u="none" dirty="0"/>
            <a:t>Outiller et former</a:t>
          </a:r>
          <a:endParaRPr lang="fr-CA" sz="2800" u="none" dirty="0"/>
        </a:p>
      </dgm:t>
    </dgm:pt>
    <dgm:pt modelId="{D3564DDB-9F55-4268-8C6F-761C7CE821B4}" type="parTrans" cxnId="{146DB107-A15F-4E47-B8FC-DD219346DBCF}">
      <dgm:prSet/>
      <dgm:spPr/>
      <dgm:t>
        <a:bodyPr/>
        <a:lstStyle/>
        <a:p>
          <a:endParaRPr lang="fr-CA"/>
        </a:p>
      </dgm:t>
    </dgm:pt>
    <dgm:pt modelId="{61FAAFC4-9825-4ED3-B017-A010C9216F26}" type="sibTrans" cxnId="{146DB107-A15F-4E47-B8FC-DD219346DBCF}">
      <dgm:prSet/>
      <dgm:spPr/>
      <dgm:t>
        <a:bodyPr/>
        <a:lstStyle/>
        <a:p>
          <a:endParaRPr lang="fr-CA"/>
        </a:p>
      </dgm:t>
    </dgm:pt>
    <dgm:pt modelId="{D49510D9-2E14-489A-BEB2-3BC5AFC408E7}">
      <dgm:prSet phldrT="[Texte]" custT="1"/>
      <dgm:spPr>
        <a:solidFill>
          <a:schemeClr val="accent6"/>
        </a:solidFill>
      </dgm:spPr>
      <dgm:t>
        <a:bodyPr/>
        <a:lstStyle/>
        <a:p>
          <a:r>
            <a:rPr lang="fr-CA" sz="2800" b="1" u="sng" dirty="0"/>
            <a:t>Soutien et engagement</a:t>
          </a:r>
        </a:p>
        <a:p>
          <a:r>
            <a:rPr lang="fr-CA" sz="2800" dirty="0"/>
            <a:t>Répondants Organisations Partenaires RABASKA</a:t>
          </a:r>
          <a:endParaRPr lang="fr-CA" sz="2800" b="1" dirty="0"/>
        </a:p>
      </dgm:t>
    </dgm:pt>
    <dgm:pt modelId="{BC8748B6-0196-4457-B1E7-2DB33CDB3E8A}" type="parTrans" cxnId="{050CF171-74EE-4CF7-9114-8AEB6460E446}">
      <dgm:prSet/>
      <dgm:spPr/>
      <dgm:t>
        <a:bodyPr/>
        <a:lstStyle/>
        <a:p>
          <a:endParaRPr lang="fr-CA"/>
        </a:p>
      </dgm:t>
    </dgm:pt>
    <dgm:pt modelId="{F707E8D4-A214-4BEE-8479-A2AFF136A532}" type="sibTrans" cxnId="{050CF171-74EE-4CF7-9114-8AEB6460E446}">
      <dgm:prSet/>
      <dgm:spPr/>
      <dgm:t>
        <a:bodyPr/>
        <a:lstStyle/>
        <a:p>
          <a:endParaRPr lang="fr-CA"/>
        </a:p>
      </dgm:t>
    </dgm:pt>
    <dgm:pt modelId="{45FFBB0F-E2D3-45E3-87CA-BDA92CD54058}" type="pres">
      <dgm:prSet presAssocID="{D426BEFF-C80B-471A-AD14-AA7E9EFBB5AA}" presName="Name0" presStyleCnt="0">
        <dgm:presLayoutVars>
          <dgm:dir/>
          <dgm:animLvl val="lvl"/>
          <dgm:resizeHandles val="exact"/>
        </dgm:presLayoutVars>
      </dgm:prSet>
      <dgm:spPr/>
    </dgm:pt>
    <dgm:pt modelId="{1DDFF9BF-7508-4973-8283-0162D9B326C6}" type="pres">
      <dgm:prSet presAssocID="{88E58A86-41CF-47FB-BBE7-AA20EC0C92AB}" presName="Name8" presStyleCnt="0"/>
      <dgm:spPr/>
    </dgm:pt>
    <dgm:pt modelId="{0FCBCE57-5C85-438D-95AF-401DFEF6261A}" type="pres">
      <dgm:prSet presAssocID="{88E58A86-41CF-47FB-BBE7-AA20EC0C92AB}" presName="level" presStyleLbl="node1" presStyleIdx="0" presStyleCnt="3">
        <dgm:presLayoutVars>
          <dgm:chMax val="1"/>
          <dgm:bulletEnabled val="1"/>
        </dgm:presLayoutVars>
      </dgm:prSet>
      <dgm:spPr/>
    </dgm:pt>
    <dgm:pt modelId="{0A5FC1E8-E966-49E4-8F95-6FF502E9D01E}" type="pres">
      <dgm:prSet presAssocID="{88E58A86-41CF-47FB-BBE7-AA20EC0C92AB}" presName="levelTx" presStyleLbl="revTx" presStyleIdx="0" presStyleCnt="0">
        <dgm:presLayoutVars>
          <dgm:chMax val="1"/>
          <dgm:bulletEnabled val="1"/>
        </dgm:presLayoutVars>
      </dgm:prSet>
      <dgm:spPr/>
    </dgm:pt>
    <dgm:pt modelId="{4EC45F7E-2BF6-48E0-BC9F-BA8D60366D69}" type="pres">
      <dgm:prSet presAssocID="{6C884F85-BDAB-4CB1-8A4E-AAD194BF043A}" presName="Name8" presStyleCnt="0"/>
      <dgm:spPr/>
    </dgm:pt>
    <dgm:pt modelId="{9DDAE9BA-EB80-4803-9ABD-B35827F328C8}" type="pres">
      <dgm:prSet presAssocID="{6C884F85-BDAB-4CB1-8A4E-AAD194BF043A}" presName="level" presStyleLbl="node1" presStyleIdx="1" presStyleCnt="3">
        <dgm:presLayoutVars>
          <dgm:chMax val="1"/>
          <dgm:bulletEnabled val="1"/>
        </dgm:presLayoutVars>
      </dgm:prSet>
      <dgm:spPr/>
    </dgm:pt>
    <dgm:pt modelId="{23FB844F-E209-40E8-BFBE-BC2B145FC756}" type="pres">
      <dgm:prSet presAssocID="{6C884F85-BDAB-4CB1-8A4E-AAD194BF043A}" presName="levelTx" presStyleLbl="revTx" presStyleIdx="0" presStyleCnt="0">
        <dgm:presLayoutVars>
          <dgm:chMax val="1"/>
          <dgm:bulletEnabled val="1"/>
        </dgm:presLayoutVars>
      </dgm:prSet>
      <dgm:spPr/>
    </dgm:pt>
    <dgm:pt modelId="{3A48FA44-DA3A-472E-8011-B4059C5BFA1F}" type="pres">
      <dgm:prSet presAssocID="{D49510D9-2E14-489A-BEB2-3BC5AFC408E7}" presName="Name8" presStyleCnt="0"/>
      <dgm:spPr/>
    </dgm:pt>
    <dgm:pt modelId="{C194C28D-8343-4C31-9F9F-4995E5C25F50}" type="pres">
      <dgm:prSet presAssocID="{D49510D9-2E14-489A-BEB2-3BC5AFC408E7}" presName="level" presStyleLbl="node1" presStyleIdx="2" presStyleCnt="3">
        <dgm:presLayoutVars>
          <dgm:chMax val="1"/>
          <dgm:bulletEnabled val="1"/>
        </dgm:presLayoutVars>
      </dgm:prSet>
      <dgm:spPr/>
    </dgm:pt>
    <dgm:pt modelId="{D752CAE5-C534-4E75-BEE6-864A86565A22}" type="pres">
      <dgm:prSet presAssocID="{D49510D9-2E14-489A-BEB2-3BC5AFC408E7}" presName="levelTx" presStyleLbl="revTx" presStyleIdx="0" presStyleCnt="0">
        <dgm:presLayoutVars>
          <dgm:chMax val="1"/>
          <dgm:bulletEnabled val="1"/>
        </dgm:presLayoutVars>
      </dgm:prSet>
      <dgm:spPr/>
    </dgm:pt>
  </dgm:ptLst>
  <dgm:cxnLst>
    <dgm:cxn modelId="{146DB107-A15F-4E47-B8FC-DD219346DBCF}" srcId="{D426BEFF-C80B-471A-AD14-AA7E9EFBB5AA}" destId="{6C884F85-BDAB-4CB1-8A4E-AAD194BF043A}" srcOrd="1" destOrd="0" parTransId="{D3564DDB-9F55-4268-8C6F-761C7CE821B4}" sibTransId="{61FAAFC4-9825-4ED3-B017-A010C9216F26}"/>
    <dgm:cxn modelId="{CC52FD27-7482-47E6-A93B-74D7C1990AED}" type="presOf" srcId="{D49510D9-2E14-489A-BEB2-3BC5AFC408E7}" destId="{C194C28D-8343-4C31-9F9F-4995E5C25F50}" srcOrd="0" destOrd="0" presId="urn:microsoft.com/office/officeart/2005/8/layout/pyramid1"/>
    <dgm:cxn modelId="{9EF9BA3D-7D18-4E45-B541-A1A7AB7D1394}" type="presOf" srcId="{6C884F85-BDAB-4CB1-8A4E-AAD194BF043A}" destId="{23FB844F-E209-40E8-BFBE-BC2B145FC756}" srcOrd="1" destOrd="0" presId="urn:microsoft.com/office/officeart/2005/8/layout/pyramid1"/>
    <dgm:cxn modelId="{C4CC5B4A-BD77-4600-9BD9-0D2B76E354CD}" type="presOf" srcId="{D426BEFF-C80B-471A-AD14-AA7E9EFBB5AA}" destId="{45FFBB0F-E2D3-45E3-87CA-BDA92CD54058}" srcOrd="0" destOrd="0" presId="urn:microsoft.com/office/officeart/2005/8/layout/pyramid1"/>
    <dgm:cxn modelId="{803FAC6A-1269-4CFD-BEC3-D7C29297DE9C}" type="presOf" srcId="{6C884F85-BDAB-4CB1-8A4E-AAD194BF043A}" destId="{9DDAE9BA-EB80-4803-9ABD-B35827F328C8}" srcOrd="0" destOrd="0" presId="urn:microsoft.com/office/officeart/2005/8/layout/pyramid1"/>
    <dgm:cxn modelId="{050CF171-74EE-4CF7-9114-8AEB6460E446}" srcId="{D426BEFF-C80B-471A-AD14-AA7E9EFBB5AA}" destId="{D49510D9-2E14-489A-BEB2-3BC5AFC408E7}" srcOrd="2" destOrd="0" parTransId="{BC8748B6-0196-4457-B1E7-2DB33CDB3E8A}" sibTransId="{F707E8D4-A214-4BEE-8479-A2AFF136A532}"/>
    <dgm:cxn modelId="{4AE3637C-F002-4B00-B374-1640124F51BA}" type="presOf" srcId="{88E58A86-41CF-47FB-BBE7-AA20EC0C92AB}" destId="{0FCBCE57-5C85-438D-95AF-401DFEF6261A}" srcOrd="0" destOrd="0" presId="urn:microsoft.com/office/officeart/2005/8/layout/pyramid1"/>
    <dgm:cxn modelId="{A03C6189-3F66-481E-8164-19C41B22E653}" type="presOf" srcId="{88E58A86-41CF-47FB-BBE7-AA20EC0C92AB}" destId="{0A5FC1E8-E966-49E4-8F95-6FF502E9D01E}" srcOrd="1" destOrd="0" presId="urn:microsoft.com/office/officeart/2005/8/layout/pyramid1"/>
    <dgm:cxn modelId="{F3252291-0609-4C37-8A01-4777B977EA0A}" type="presOf" srcId="{D49510D9-2E14-489A-BEB2-3BC5AFC408E7}" destId="{D752CAE5-C534-4E75-BEE6-864A86565A22}" srcOrd="1" destOrd="0" presId="urn:microsoft.com/office/officeart/2005/8/layout/pyramid1"/>
    <dgm:cxn modelId="{627BE1BA-E574-44CA-A406-B229821781D8}" srcId="{D426BEFF-C80B-471A-AD14-AA7E9EFBB5AA}" destId="{88E58A86-41CF-47FB-BBE7-AA20EC0C92AB}" srcOrd="0" destOrd="0" parTransId="{85BE3625-19B8-402D-A892-E3FDE94C014E}" sibTransId="{69582A4F-F028-4006-8CB5-EAC7F8EDBC6D}"/>
    <dgm:cxn modelId="{23AE3459-0376-40C9-9DFA-D6BF37B6EA37}" type="presParOf" srcId="{45FFBB0F-E2D3-45E3-87CA-BDA92CD54058}" destId="{1DDFF9BF-7508-4973-8283-0162D9B326C6}" srcOrd="0" destOrd="0" presId="urn:microsoft.com/office/officeart/2005/8/layout/pyramid1"/>
    <dgm:cxn modelId="{51032EC5-3CE3-44EC-98C7-2B3FC8BC02B9}" type="presParOf" srcId="{1DDFF9BF-7508-4973-8283-0162D9B326C6}" destId="{0FCBCE57-5C85-438D-95AF-401DFEF6261A}" srcOrd="0" destOrd="0" presId="urn:microsoft.com/office/officeart/2005/8/layout/pyramid1"/>
    <dgm:cxn modelId="{10612849-0C00-4CC2-AC54-3A23A94287E4}" type="presParOf" srcId="{1DDFF9BF-7508-4973-8283-0162D9B326C6}" destId="{0A5FC1E8-E966-49E4-8F95-6FF502E9D01E}" srcOrd="1" destOrd="0" presId="urn:microsoft.com/office/officeart/2005/8/layout/pyramid1"/>
    <dgm:cxn modelId="{63D426C9-5E2A-4F13-812F-202C6B20BB12}" type="presParOf" srcId="{45FFBB0F-E2D3-45E3-87CA-BDA92CD54058}" destId="{4EC45F7E-2BF6-48E0-BC9F-BA8D60366D69}" srcOrd="1" destOrd="0" presId="urn:microsoft.com/office/officeart/2005/8/layout/pyramid1"/>
    <dgm:cxn modelId="{D8E6C0E2-E45B-4004-AE1C-9CD7239F92F4}" type="presParOf" srcId="{4EC45F7E-2BF6-48E0-BC9F-BA8D60366D69}" destId="{9DDAE9BA-EB80-4803-9ABD-B35827F328C8}" srcOrd="0" destOrd="0" presId="urn:microsoft.com/office/officeart/2005/8/layout/pyramid1"/>
    <dgm:cxn modelId="{447C046D-D7A7-4E6F-8E54-48096A09837E}" type="presParOf" srcId="{4EC45F7E-2BF6-48E0-BC9F-BA8D60366D69}" destId="{23FB844F-E209-40E8-BFBE-BC2B145FC756}" srcOrd="1" destOrd="0" presId="urn:microsoft.com/office/officeart/2005/8/layout/pyramid1"/>
    <dgm:cxn modelId="{A16D5E4F-3E3D-4C42-B260-7D110CC7D665}" type="presParOf" srcId="{45FFBB0F-E2D3-45E3-87CA-BDA92CD54058}" destId="{3A48FA44-DA3A-472E-8011-B4059C5BFA1F}" srcOrd="2" destOrd="0" presId="urn:microsoft.com/office/officeart/2005/8/layout/pyramid1"/>
    <dgm:cxn modelId="{567F18DC-5E38-4B42-960D-CD6910334913}" type="presParOf" srcId="{3A48FA44-DA3A-472E-8011-B4059C5BFA1F}" destId="{C194C28D-8343-4C31-9F9F-4995E5C25F50}" srcOrd="0" destOrd="0" presId="urn:microsoft.com/office/officeart/2005/8/layout/pyramid1"/>
    <dgm:cxn modelId="{627D2FA7-16F2-4341-8365-6168F28EB520}" type="presParOf" srcId="{3A48FA44-DA3A-472E-8011-B4059C5BFA1F}" destId="{D752CAE5-C534-4E75-BEE6-864A86565A22}" srcOrd="1" destOrd="0" presId="urn:microsoft.com/office/officeart/2005/8/layout/pyramid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BCE57-5C85-438D-95AF-401DFEF6261A}">
      <dsp:nvSpPr>
        <dsp:cNvPr id="0" name=""/>
        <dsp:cNvSpPr/>
      </dsp:nvSpPr>
      <dsp:spPr>
        <a:xfrm>
          <a:off x="2754105" y="0"/>
          <a:ext cx="2754105" cy="1661442"/>
        </a:xfrm>
        <a:prstGeom prst="trapezoid">
          <a:avLst>
            <a:gd name="adj" fmla="val 82883"/>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CA" sz="2800" b="1" kern="1200" dirty="0"/>
            <a:t>Développer l’expertise</a:t>
          </a:r>
        </a:p>
      </dsp:txBody>
      <dsp:txXfrm>
        <a:off x="2754105" y="0"/>
        <a:ext cx="2754105" cy="1661442"/>
      </dsp:txXfrm>
    </dsp:sp>
    <dsp:sp modelId="{9DDAE9BA-EB80-4803-9ABD-B35827F328C8}">
      <dsp:nvSpPr>
        <dsp:cNvPr id="0" name=""/>
        <dsp:cNvSpPr/>
      </dsp:nvSpPr>
      <dsp:spPr>
        <a:xfrm>
          <a:off x="1377052" y="1661442"/>
          <a:ext cx="5508210" cy="1661442"/>
        </a:xfrm>
        <a:prstGeom prst="trapezoid">
          <a:avLst>
            <a:gd name="adj" fmla="val 82883"/>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CA" sz="2800" b="1" u="none" kern="1200" dirty="0"/>
            <a:t>Outiller et former</a:t>
          </a:r>
          <a:endParaRPr lang="fr-CA" sz="2800" u="none" kern="1200" dirty="0"/>
        </a:p>
      </dsp:txBody>
      <dsp:txXfrm>
        <a:off x="2340989" y="1661442"/>
        <a:ext cx="3580336" cy="1661442"/>
      </dsp:txXfrm>
    </dsp:sp>
    <dsp:sp modelId="{C194C28D-8343-4C31-9F9F-4995E5C25F50}">
      <dsp:nvSpPr>
        <dsp:cNvPr id="0" name=""/>
        <dsp:cNvSpPr/>
      </dsp:nvSpPr>
      <dsp:spPr>
        <a:xfrm>
          <a:off x="0" y="3322885"/>
          <a:ext cx="8262316" cy="1661442"/>
        </a:xfrm>
        <a:prstGeom prst="trapezoid">
          <a:avLst>
            <a:gd name="adj" fmla="val 82883"/>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CA" sz="2800" b="1" u="sng" kern="1200" dirty="0"/>
            <a:t>Soutien et engagement</a:t>
          </a:r>
        </a:p>
        <a:p>
          <a:pPr marL="0" lvl="0" indent="0" algn="ctr" defTabSz="1244600">
            <a:lnSpc>
              <a:spcPct val="90000"/>
            </a:lnSpc>
            <a:spcBef>
              <a:spcPct val="0"/>
            </a:spcBef>
            <a:spcAft>
              <a:spcPct val="35000"/>
            </a:spcAft>
            <a:buNone/>
          </a:pPr>
          <a:r>
            <a:rPr lang="fr-CA" sz="2800" kern="1200" dirty="0"/>
            <a:t>Répondants Organisations Partenaires RABASKA</a:t>
          </a:r>
          <a:endParaRPr lang="fr-CA" sz="2800" b="1" kern="1200" dirty="0"/>
        </a:p>
      </dsp:txBody>
      <dsp:txXfrm>
        <a:off x="1445905" y="3322885"/>
        <a:ext cx="5370505" cy="1661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4" cy="465455"/>
          </a:xfrm>
          <a:prstGeom prst="rect">
            <a:avLst/>
          </a:prstGeom>
        </p:spPr>
        <p:txBody>
          <a:bodyPr vert="horz" lIns="93310" tIns="46656" rIns="93310" bIns="46656" rtlCol="0"/>
          <a:lstStyle>
            <a:lvl1pPr algn="l">
              <a:defRPr sz="1200"/>
            </a:lvl1pPr>
          </a:lstStyle>
          <a:p>
            <a:endParaRPr lang="fr-CA"/>
          </a:p>
        </p:txBody>
      </p:sp>
      <p:sp>
        <p:nvSpPr>
          <p:cNvPr id="3" name="Espace réservé de la date 2"/>
          <p:cNvSpPr>
            <a:spLocks noGrp="1"/>
          </p:cNvSpPr>
          <p:nvPr>
            <p:ph type="dt" sz="quarter" idx="1"/>
          </p:nvPr>
        </p:nvSpPr>
        <p:spPr>
          <a:xfrm>
            <a:off x="3978134" y="0"/>
            <a:ext cx="3043344" cy="465455"/>
          </a:xfrm>
          <a:prstGeom prst="rect">
            <a:avLst/>
          </a:prstGeom>
        </p:spPr>
        <p:txBody>
          <a:bodyPr vert="horz" lIns="93310" tIns="46656" rIns="93310" bIns="46656" rtlCol="0"/>
          <a:lstStyle>
            <a:lvl1pPr algn="r">
              <a:defRPr sz="1200"/>
            </a:lvl1pPr>
          </a:lstStyle>
          <a:p>
            <a:endParaRPr lang="fr-CA"/>
          </a:p>
        </p:txBody>
      </p:sp>
      <p:sp>
        <p:nvSpPr>
          <p:cNvPr id="4" name="Espace réservé du pied de page 3"/>
          <p:cNvSpPr>
            <a:spLocks noGrp="1"/>
          </p:cNvSpPr>
          <p:nvPr>
            <p:ph type="ftr" sz="quarter" idx="2"/>
          </p:nvPr>
        </p:nvSpPr>
        <p:spPr>
          <a:xfrm>
            <a:off x="0" y="8842029"/>
            <a:ext cx="3043344" cy="465455"/>
          </a:xfrm>
          <a:prstGeom prst="rect">
            <a:avLst/>
          </a:prstGeom>
        </p:spPr>
        <p:txBody>
          <a:bodyPr vert="horz" lIns="93310" tIns="46656" rIns="93310" bIns="46656"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4" y="8842029"/>
            <a:ext cx="3043344" cy="465455"/>
          </a:xfrm>
          <a:prstGeom prst="rect">
            <a:avLst/>
          </a:prstGeom>
        </p:spPr>
        <p:txBody>
          <a:bodyPr vert="horz" lIns="93310" tIns="46656" rIns="93310" bIns="46656" rtlCol="0" anchor="b"/>
          <a:lstStyle>
            <a:lvl1pPr algn="r">
              <a:defRPr sz="1200"/>
            </a:lvl1pPr>
          </a:lstStyle>
          <a:p>
            <a:fld id="{FF063AD7-6BFA-4AEE-8ABB-02A07F88C43E}" type="slidenum">
              <a:rPr lang="fr-CA" smtClean="0"/>
              <a:pPr/>
              <a:t>‹N°›</a:t>
            </a:fld>
            <a:endParaRPr lang="fr-CA"/>
          </a:p>
        </p:txBody>
      </p:sp>
    </p:spTree>
    <p:extLst>
      <p:ext uri="{BB962C8B-B14F-4D97-AF65-F5344CB8AC3E}">
        <p14:creationId xmlns:p14="http://schemas.microsoft.com/office/powerpoint/2010/main" val="333069761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4" cy="465455"/>
          </a:xfrm>
          <a:prstGeom prst="rect">
            <a:avLst/>
          </a:prstGeom>
        </p:spPr>
        <p:txBody>
          <a:bodyPr vert="horz" lIns="93310" tIns="46656" rIns="93310" bIns="46656" rtlCol="0"/>
          <a:lstStyle>
            <a:lvl1pPr algn="l">
              <a:defRPr sz="1200"/>
            </a:lvl1pPr>
          </a:lstStyle>
          <a:p>
            <a:endParaRPr lang="fr-CA"/>
          </a:p>
        </p:txBody>
      </p:sp>
      <p:sp>
        <p:nvSpPr>
          <p:cNvPr id="3" name="Espace réservé de la date 2"/>
          <p:cNvSpPr>
            <a:spLocks noGrp="1"/>
          </p:cNvSpPr>
          <p:nvPr>
            <p:ph type="dt" idx="1"/>
          </p:nvPr>
        </p:nvSpPr>
        <p:spPr>
          <a:xfrm>
            <a:off x="3978134" y="0"/>
            <a:ext cx="3043344" cy="465455"/>
          </a:xfrm>
          <a:prstGeom prst="rect">
            <a:avLst/>
          </a:prstGeom>
        </p:spPr>
        <p:txBody>
          <a:bodyPr vert="horz" lIns="93310" tIns="46656" rIns="93310" bIns="46656" rtlCol="0"/>
          <a:lstStyle>
            <a:lvl1pPr algn="r">
              <a:defRPr sz="1200"/>
            </a:lvl1pPr>
          </a:lstStyle>
          <a:p>
            <a:endParaRPr lang="fr-CA"/>
          </a:p>
        </p:txBody>
      </p:sp>
      <p:sp>
        <p:nvSpPr>
          <p:cNvPr id="4" name="Espace réservé de l'image des diapositives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10" tIns="46656" rIns="93310" bIns="46656" rtlCol="0" anchor="ctr"/>
          <a:lstStyle/>
          <a:p>
            <a:endParaRPr lang="fr-CA"/>
          </a:p>
        </p:txBody>
      </p:sp>
      <p:sp>
        <p:nvSpPr>
          <p:cNvPr id="5" name="Espace réservé des commentaires 4"/>
          <p:cNvSpPr>
            <a:spLocks noGrp="1"/>
          </p:cNvSpPr>
          <p:nvPr>
            <p:ph type="body" sz="quarter" idx="3"/>
          </p:nvPr>
        </p:nvSpPr>
        <p:spPr>
          <a:xfrm>
            <a:off x="702310" y="4421825"/>
            <a:ext cx="5618480" cy="4189095"/>
          </a:xfrm>
          <a:prstGeom prst="rect">
            <a:avLst/>
          </a:prstGeom>
        </p:spPr>
        <p:txBody>
          <a:bodyPr vert="horz" lIns="93310" tIns="46656" rIns="93310" bIns="4665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29"/>
            <a:ext cx="3043344" cy="465455"/>
          </a:xfrm>
          <a:prstGeom prst="rect">
            <a:avLst/>
          </a:prstGeom>
        </p:spPr>
        <p:txBody>
          <a:bodyPr vert="horz" lIns="93310" tIns="46656" rIns="93310" bIns="46656"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4" y="8842029"/>
            <a:ext cx="3043344" cy="465455"/>
          </a:xfrm>
          <a:prstGeom prst="rect">
            <a:avLst/>
          </a:prstGeom>
        </p:spPr>
        <p:txBody>
          <a:bodyPr vert="horz" lIns="93310" tIns="46656" rIns="93310" bIns="46656" rtlCol="0" anchor="b"/>
          <a:lstStyle>
            <a:lvl1pPr algn="r">
              <a:defRPr sz="1200"/>
            </a:lvl1pPr>
          </a:lstStyle>
          <a:p>
            <a:fld id="{FC11AA32-F577-4076-83E0-74E8AD814137}" type="slidenum">
              <a:rPr lang="fr-CA" smtClean="0"/>
              <a:pPr/>
              <a:t>‹N°›</a:t>
            </a:fld>
            <a:endParaRPr lang="fr-CA"/>
          </a:p>
        </p:txBody>
      </p:sp>
    </p:spTree>
    <p:extLst>
      <p:ext uri="{BB962C8B-B14F-4D97-AF65-F5344CB8AC3E}">
        <p14:creationId xmlns:p14="http://schemas.microsoft.com/office/powerpoint/2010/main" val="106744098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LpgcZxOIGw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CA"/>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a:t>
            </a:fld>
            <a:endParaRPr lang="fr-CA"/>
          </a:p>
        </p:txBody>
      </p:sp>
      <p:sp>
        <p:nvSpPr>
          <p:cNvPr id="6" name="Espace réservé de l'en-tête 5">
            <a:extLst>
              <a:ext uri="{FF2B5EF4-FFF2-40B4-BE49-F238E27FC236}">
                <a16:creationId xmlns:a16="http://schemas.microsoft.com/office/drawing/2014/main" id="{ABE7BAB2-9B7B-4922-8DE3-B1A79A501BEA}"/>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EF8EE243-D481-4CBE-91D3-CB164EAB65A7}"/>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47973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pPr marL="0" indent="0">
              <a:spcBef>
                <a:spcPts val="0"/>
              </a:spcBef>
              <a:buNone/>
            </a:pPr>
            <a:endParaRPr lang="fr-CA" sz="2400" dirty="0">
              <a:solidFill>
                <a:srgbClr val="000000"/>
              </a:solidFill>
              <a:cs typeface="Helvetica"/>
            </a:endParaRPr>
          </a:p>
          <a:p>
            <a:pPr marL="0" indent="0">
              <a:spcBef>
                <a:spcPts val="0"/>
              </a:spcBef>
              <a:buNone/>
            </a:pPr>
            <a:r>
              <a:rPr lang="fr-CA" sz="2400" dirty="0">
                <a:solidFill>
                  <a:srgbClr val="000000"/>
                </a:solidFill>
                <a:cs typeface="Helvetica"/>
              </a:rPr>
              <a:t>Si nous sommes confrontés à un risque d’homicide : </a:t>
            </a:r>
          </a:p>
          <a:p>
            <a:pPr lvl="1">
              <a:spcBef>
                <a:spcPts val="0"/>
              </a:spcBef>
              <a:buFont typeface="Arial" panose="020B0604020202020204" pitchFamily="34" charset="0"/>
              <a:buChar char="•"/>
            </a:pPr>
            <a:r>
              <a:rPr lang="fr-CA" sz="2400" dirty="0">
                <a:solidFill>
                  <a:srgbClr val="000000"/>
                </a:solidFill>
                <a:cs typeface="Helvetica"/>
              </a:rPr>
              <a:t>le temps est compté</a:t>
            </a:r>
          </a:p>
          <a:p>
            <a:pPr lvl="1">
              <a:spcBef>
                <a:spcPts val="0"/>
              </a:spcBef>
              <a:buFont typeface="Arial" panose="020B0604020202020204" pitchFamily="34" charset="0"/>
              <a:buChar char="•"/>
            </a:pPr>
            <a:r>
              <a:rPr lang="fr-CA" sz="2400" dirty="0">
                <a:solidFill>
                  <a:srgbClr val="000000"/>
                </a:solidFill>
                <a:cs typeface="Helvetica"/>
              </a:rPr>
              <a:t>La coordination des services est essentielle pour sauver des vies</a:t>
            </a:r>
          </a:p>
          <a:p>
            <a:pPr marL="0" indent="0">
              <a:spcBef>
                <a:spcPts val="0"/>
              </a:spcBef>
              <a:buNone/>
            </a:pPr>
            <a:endParaRPr lang="fr-CA" sz="2400" dirty="0">
              <a:solidFill>
                <a:srgbClr val="000000"/>
              </a:solidFill>
              <a:cs typeface="Helvetica"/>
            </a:endParaRPr>
          </a:p>
          <a:p>
            <a:pPr marL="0" indent="0">
              <a:spcBef>
                <a:spcPts val="0"/>
              </a:spcBef>
              <a:buNone/>
            </a:pPr>
            <a:r>
              <a:rPr lang="fr-CA" sz="2400" dirty="0">
                <a:solidFill>
                  <a:srgbClr val="000000"/>
                </a:solidFill>
                <a:cs typeface="Helvetica"/>
              </a:rPr>
              <a:t>Les partenaires doivent parler le même langage </a:t>
            </a:r>
          </a:p>
          <a:p>
            <a:pPr>
              <a:spcBef>
                <a:spcPts val="0"/>
              </a:spcBef>
            </a:pPr>
            <a:r>
              <a:rPr lang="fr-CA" sz="2400" dirty="0">
                <a:solidFill>
                  <a:srgbClr val="000000"/>
                </a:solidFill>
                <a:cs typeface="Helvetica"/>
              </a:rPr>
              <a:t> Connaître la nature du risque, les éléments de risque et les étapes à suivre</a:t>
            </a:r>
          </a:p>
          <a:p>
            <a:endParaRPr lang="fr-CA" dirty="0"/>
          </a:p>
          <a:p>
            <a:pPr>
              <a:spcBef>
                <a:spcPts val="0"/>
              </a:spcBef>
            </a:pPr>
            <a:r>
              <a:rPr lang="fr-CA" sz="1200" dirty="0">
                <a:cs typeface="Helvetica"/>
              </a:rPr>
              <a:t>Outil simple et concret</a:t>
            </a:r>
          </a:p>
          <a:p>
            <a:pPr>
              <a:spcBef>
                <a:spcPts val="0"/>
              </a:spcBef>
            </a:pPr>
            <a:endParaRPr lang="fr-CA" sz="1200" dirty="0">
              <a:cs typeface="Helvetica"/>
            </a:endParaRPr>
          </a:p>
          <a:p>
            <a:pPr>
              <a:spcBef>
                <a:spcPts val="0"/>
              </a:spcBef>
            </a:pPr>
            <a:r>
              <a:rPr lang="fr-CA" sz="1200" dirty="0">
                <a:cs typeface="Helvetica"/>
              </a:rPr>
              <a:t>Balise nos interventions, notamment en matière de confidentialité</a:t>
            </a:r>
          </a:p>
          <a:p>
            <a:pPr>
              <a:spcBef>
                <a:spcPts val="0"/>
              </a:spcBef>
            </a:pPr>
            <a:endParaRPr lang="fr-CA" sz="1200" dirty="0">
              <a:cs typeface="Helvetica"/>
            </a:endParaRPr>
          </a:p>
          <a:p>
            <a:pPr>
              <a:spcBef>
                <a:spcPts val="0"/>
              </a:spcBef>
            </a:pPr>
            <a:r>
              <a:rPr lang="fr-CA" sz="1200" dirty="0">
                <a:cs typeface="Helvetica"/>
              </a:rPr>
              <a:t>Utilisé par de multiples partenaires, peu importe leur mandat/clientèle</a:t>
            </a:r>
          </a:p>
          <a:p>
            <a:endParaRPr lang="fr-CA" dirty="0"/>
          </a:p>
        </p:txBody>
      </p:sp>
      <p:sp>
        <p:nvSpPr>
          <p:cNvPr id="4" name="Espace réservé du pied de page 3"/>
          <p:cNvSpPr>
            <a:spLocks noGrp="1"/>
          </p:cNvSpPr>
          <p:nvPr>
            <p:ph type="ftr" sz="quarter" idx="4"/>
          </p:nvPr>
        </p:nvSpPr>
        <p:spPr/>
        <p:txBody>
          <a:bodyPr/>
          <a:lstStyle/>
          <a:p>
            <a:r>
              <a:rPr lang="fr-CA"/>
              <a:t>©CRI-VIFF et à coeur d'homme</a:t>
            </a:r>
          </a:p>
        </p:txBody>
      </p:sp>
      <p:sp>
        <p:nvSpPr>
          <p:cNvPr id="5" name="Espace réservé du numéro de diapositive 4"/>
          <p:cNvSpPr>
            <a:spLocks noGrp="1"/>
          </p:cNvSpPr>
          <p:nvPr>
            <p:ph type="sldNum" sz="quarter" idx="5"/>
          </p:nvPr>
        </p:nvSpPr>
        <p:spPr/>
        <p:txBody>
          <a:bodyPr/>
          <a:lstStyle/>
          <a:p>
            <a:fld id="{FC11AA32-F577-4076-83E0-74E8AD814137}" type="slidenum">
              <a:rPr lang="fr-CA" smtClean="0"/>
              <a:pPr/>
              <a:t>12</a:t>
            </a:fld>
            <a:endParaRPr lang="fr-CA"/>
          </a:p>
        </p:txBody>
      </p:sp>
    </p:spTree>
    <p:extLst>
      <p:ext uri="{BB962C8B-B14F-4D97-AF65-F5344CB8AC3E}">
        <p14:creationId xmlns:p14="http://schemas.microsoft.com/office/powerpoint/2010/main" val="153861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1 min</a:t>
            </a:r>
          </a:p>
          <a:p>
            <a:endParaRPr lang="fr-CA" dirty="0"/>
          </a:p>
          <a:p>
            <a:r>
              <a:rPr lang="fr-CA" dirty="0"/>
              <a:t>Les limites de l’outil</a:t>
            </a:r>
          </a:p>
          <a:p>
            <a:r>
              <a:rPr lang="fr-CA" dirty="0"/>
              <a:t>- En contexte autochtone /immigrant/Femme auteure/Diversité de genre</a:t>
            </a:r>
          </a:p>
          <a:p>
            <a:endParaRPr lang="fr-CA" dirty="0"/>
          </a:p>
        </p:txBody>
      </p:sp>
      <p:sp>
        <p:nvSpPr>
          <p:cNvPr id="4" name="Espace réservé du pied de page 3"/>
          <p:cNvSpPr>
            <a:spLocks noGrp="1"/>
          </p:cNvSpPr>
          <p:nvPr>
            <p:ph type="ftr" sz="quarter" idx="10"/>
          </p:nvPr>
        </p:nvSpPr>
        <p:spPr/>
        <p:txBody>
          <a:bodyPr/>
          <a:lstStyle/>
          <a:p>
            <a:r>
              <a:rPr lang="fr-CA" dirty="0"/>
              <a:t>©CRI-VIFF et à coeur d'homme</a:t>
            </a:r>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13</a:t>
            </a:fld>
            <a:endParaRPr lang="fr-CA" dirty="0"/>
          </a:p>
        </p:txBody>
      </p:sp>
      <p:sp>
        <p:nvSpPr>
          <p:cNvPr id="6" name="Espace réservé de la date 5">
            <a:extLst>
              <a:ext uri="{FF2B5EF4-FFF2-40B4-BE49-F238E27FC236}">
                <a16:creationId xmlns:a16="http://schemas.microsoft.com/office/drawing/2014/main" id="{9EC14DBB-3CD6-49BB-8632-E619667965BC}"/>
              </a:ext>
            </a:extLst>
          </p:cNvPr>
          <p:cNvSpPr>
            <a:spLocks noGrp="1"/>
          </p:cNvSpPr>
          <p:nvPr>
            <p:ph type="dt" idx="1"/>
          </p:nvPr>
        </p:nvSpPr>
        <p:spPr/>
        <p:txBody>
          <a:bodyPr/>
          <a:lstStyle/>
          <a:p>
            <a:endParaRPr lang="fr-CA" dirty="0"/>
          </a:p>
        </p:txBody>
      </p:sp>
      <p:sp>
        <p:nvSpPr>
          <p:cNvPr id="7" name="Espace réservé de l'en-tête 6">
            <a:extLst>
              <a:ext uri="{FF2B5EF4-FFF2-40B4-BE49-F238E27FC236}">
                <a16:creationId xmlns:a16="http://schemas.microsoft.com/office/drawing/2014/main" id="{ABC21470-9B88-4ECD-B1E6-7120CCDC6A00}"/>
              </a:ext>
            </a:extLst>
          </p:cNvPr>
          <p:cNvSpPr>
            <a:spLocks noGrp="1"/>
          </p:cNvSpPr>
          <p:nvPr>
            <p:ph type="hdr" sz="quarter"/>
          </p:nvPr>
        </p:nvSpPr>
        <p:spPr/>
        <p:txBody>
          <a:bodyPr/>
          <a:lstStyle/>
          <a:p>
            <a:r>
              <a:rPr lang="fr-CA"/>
              <a:t>FORMATION RABASKA 2023</a:t>
            </a:r>
            <a:endParaRPr lang="fr-CA" dirty="0"/>
          </a:p>
        </p:txBody>
      </p:sp>
    </p:spTree>
    <p:extLst>
      <p:ext uri="{BB962C8B-B14F-4D97-AF65-F5344CB8AC3E}">
        <p14:creationId xmlns:p14="http://schemas.microsoft.com/office/powerpoint/2010/main" val="386477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FC11AA32-F577-4076-83E0-74E8AD814137}" type="slidenum">
              <a:rPr lang="fr-CA" smtClean="0">
                <a:solidFill>
                  <a:prstClr val="black"/>
                </a:solidFill>
              </a:rPr>
              <a:pPr/>
              <a:t>14</a:t>
            </a:fld>
            <a:endParaRPr lang="fr-CA" dirty="0">
              <a:solidFill>
                <a:prstClr val="black"/>
              </a:solidFill>
            </a:endParaRPr>
          </a:p>
        </p:txBody>
      </p:sp>
      <p:sp>
        <p:nvSpPr>
          <p:cNvPr id="5" name="Espace réservé du pied de page 4"/>
          <p:cNvSpPr>
            <a:spLocks noGrp="1"/>
          </p:cNvSpPr>
          <p:nvPr>
            <p:ph type="ftr" sz="quarter" idx="11"/>
          </p:nvPr>
        </p:nvSpPr>
        <p:spPr/>
        <p:txBody>
          <a:bodyPr/>
          <a:lstStyle/>
          <a:p>
            <a:endParaRPr lang="fr-CA" dirty="0">
              <a:solidFill>
                <a:prstClr val="black"/>
              </a:solidFill>
            </a:endParaRPr>
          </a:p>
        </p:txBody>
      </p:sp>
      <p:sp>
        <p:nvSpPr>
          <p:cNvPr id="6" name="Espace réservé de l'en-tête 5">
            <a:extLst>
              <a:ext uri="{FF2B5EF4-FFF2-40B4-BE49-F238E27FC236}">
                <a16:creationId xmlns:a16="http://schemas.microsoft.com/office/drawing/2014/main" id="{57A3A577-DBB7-42D7-A6DD-E3F00D7C4095}"/>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31BD8C4D-B9FB-4022-82AD-75390A34E139}"/>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38961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15</a:t>
            </a:fld>
            <a:endParaRPr lang="fr-CA" dirty="0"/>
          </a:p>
        </p:txBody>
      </p:sp>
      <p:sp>
        <p:nvSpPr>
          <p:cNvPr id="6" name="Espace réservé de l'en-tête 5">
            <a:extLst>
              <a:ext uri="{FF2B5EF4-FFF2-40B4-BE49-F238E27FC236}">
                <a16:creationId xmlns:a16="http://schemas.microsoft.com/office/drawing/2014/main" id="{BF8A2980-6A0D-43CA-A6EE-22FB1E06C360}"/>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11CC7A2A-5132-40C7-91F7-418DA2B13AAB}"/>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1651000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Si vous avez encore accès à la vieille version, merci de remplacer par les nouveaux outils</a:t>
            </a:r>
          </a:p>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16</a:t>
            </a:fld>
            <a:endParaRPr lang="fr-CA" dirty="0"/>
          </a:p>
        </p:txBody>
      </p:sp>
      <p:sp>
        <p:nvSpPr>
          <p:cNvPr id="6" name="Espace réservé de l'en-tête 5">
            <a:extLst>
              <a:ext uri="{FF2B5EF4-FFF2-40B4-BE49-F238E27FC236}">
                <a16:creationId xmlns:a16="http://schemas.microsoft.com/office/drawing/2014/main" id="{EC95FFCD-1676-4F6F-B607-CA848EDCE901}"/>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67CEAB40-BCB3-4E57-B40B-8DB4063E8D3C}"/>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250334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17</a:t>
            </a:fld>
            <a:endParaRPr lang="fr-CA" dirty="0"/>
          </a:p>
        </p:txBody>
      </p:sp>
      <p:sp>
        <p:nvSpPr>
          <p:cNvPr id="6" name="Espace réservé de l'en-tête 5">
            <a:extLst>
              <a:ext uri="{FF2B5EF4-FFF2-40B4-BE49-F238E27FC236}">
                <a16:creationId xmlns:a16="http://schemas.microsoft.com/office/drawing/2014/main" id="{696ECDD0-3345-4B40-AC3E-EA071137B1B0}"/>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A0A487C5-19B5-4FF6-A904-3B18A0772EA7}"/>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131092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18</a:t>
            </a:fld>
            <a:endParaRPr lang="fr-CA" dirty="0"/>
          </a:p>
        </p:txBody>
      </p:sp>
      <p:sp>
        <p:nvSpPr>
          <p:cNvPr id="6" name="Espace réservé de l'en-tête 5">
            <a:extLst>
              <a:ext uri="{FF2B5EF4-FFF2-40B4-BE49-F238E27FC236}">
                <a16:creationId xmlns:a16="http://schemas.microsoft.com/office/drawing/2014/main" id="{1BFBECAC-5955-4E28-BF16-F6088B4EBB2C}"/>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29F2C89C-4841-4D78-8D10-CC1E7C6F6975}"/>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284337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19</a:t>
            </a:fld>
            <a:endParaRPr lang="fr-CA" dirty="0"/>
          </a:p>
        </p:txBody>
      </p:sp>
      <p:sp>
        <p:nvSpPr>
          <p:cNvPr id="6" name="Espace réservé de l'en-tête 5">
            <a:extLst>
              <a:ext uri="{FF2B5EF4-FFF2-40B4-BE49-F238E27FC236}">
                <a16:creationId xmlns:a16="http://schemas.microsoft.com/office/drawing/2014/main" id="{71CE3EE7-FA72-4D4B-91AA-B9B020CFB3ED}"/>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27D55DF7-BB55-468A-B674-919BF54383D9}"/>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2505436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just">
              <a:buFont typeface="Wingdings" panose="05000000000000000000" pitchFamily="2" charset="2"/>
              <a:buChar char="§"/>
            </a:pPr>
            <a:r>
              <a:rPr lang="fr-CA" sz="2100" dirty="0"/>
              <a:t>Accueillir les propos homicides et les émotions qui y sont rattachées :</a:t>
            </a:r>
          </a:p>
          <a:p>
            <a:pPr lvl="1">
              <a:buFont typeface="Wingdings" panose="05000000000000000000" pitchFamily="2" charset="2"/>
              <a:buChar char="§"/>
            </a:pPr>
            <a:r>
              <a:rPr lang="fr-CA" sz="1900" dirty="0">
                <a:solidFill>
                  <a:srgbClr val="595959"/>
                </a:solidFill>
              </a:rPr>
              <a:t>L’écoute permet le dévoilement du participant et l’établissement du lien de confiance;</a:t>
            </a:r>
          </a:p>
          <a:p>
            <a:pPr lvl="1">
              <a:buFont typeface="Wingdings" panose="05000000000000000000" pitchFamily="2" charset="2"/>
              <a:buChar char="§"/>
            </a:pPr>
            <a:r>
              <a:rPr lang="fr-CA" sz="1900" dirty="0">
                <a:solidFill>
                  <a:srgbClr val="595959"/>
                </a:solidFill>
              </a:rPr>
              <a:t>Amener la question de l’homicide normalise la situation. </a:t>
            </a:r>
          </a:p>
          <a:p>
            <a:pPr lvl="1">
              <a:buFont typeface="Wingdings" panose="05000000000000000000" pitchFamily="2" charset="2"/>
              <a:buChar char="§"/>
            </a:pPr>
            <a:endParaRPr lang="fr-CA" sz="2300" dirty="0">
              <a:solidFill>
                <a:srgbClr val="595959"/>
              </a:solidFill>
            </a:endParaRPr>
          </a:p>
          <a:p>
            <a:pPr algn="just">
              <a:buFont typeface="Wingdings" panose="05000000000000000000" pitchFamily="2" charset="2"/>
              <a:buChar char="§"/>
            </a:pPr>
            <a:r>
              <a:rPr lang="fr-CA" sz="2100" dirty="0"/>
              <a:t>Explorer à quels besoins le participant veut répondre en commettant un homicide :</a:t>
            </a:r>
          </a:p>
          <a:p>
            <a:pPr lvl="1">
              <a:buFont typeface="Wingdings" panose="05000000000000000000" pitchFamily="2" charset="2"/>
              <a:buChar char="§"/>
            </a:pPr>
            <a:r>
              <a:rPr lang="fr-CA" sz="1900" dirty="0">
                <a:solidFill>
                  <a:srgbClr val="595959"/>
                </a:solidFill>
              </a:rPr>
              <a:t>Explorer  et nommer avec le participant les besoins qui se retrouvent derrière les intentions homicides;</a:t>
            </a:r>
          </a:p>
          <a:p>
            <a:pPr lvl="1">
              <a:buFont typeface="Wingdings" panose="05000000000000000000" pitchFamily="2" charset="2"/>
              <a:buChar char="§"/>
            </a:pPr>
            <a:r>
              <a:rPr lang="fr-CA" sz="1900" dirty="0">
                <a:solidFill>
                  <a:srgbClr val="595959"/>
                </a:solidFill>
              </a:rPr>
              <a:t>Partager avec le participant notre analyse de la situation.</a:t>
            </a:r>
          </a:p>
          <a:p>
            <a:pPr lvl="1">
              <a:buFont typeface="Wingdings" panose="05000000000000000000" pitchFamily="2" charset="2"/>
              <a:buChar char="§"/>
            </a:pPr>
            <a:endParaRPr lang="fr-CA" sz="2300" dirty="0"/>
          </a:p>
          <a:p>
            <a:pPr algn="just">
              <a:buFont typeface="Wingdings" panose="05000000000000000000" pitchFamily="2" charset="2"/>
              <a:buChar char="§"/>
            </a:pPr>
            <a:r>
              <a:rPr lang="fr-CA" sz="2100" dirty="0"/>
              <a:t>Explorer des façons constructives pour le participant de répondre à son besoin sans passage à l’acte.</a:t>
            </a:r>
          </a:p>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20</a:t>
            </a:fld>
            <a:endParaRPr lang="fr-CA" dirty="0"/>
          </a:p>
        </p:txBody>
      </p:sp>
      <p:sp>
        <p:nvSpPr>
          <p:cNvPr id="6" name="Espace réservé de l'en-tête 5">
            <a:extLst>
              <a:ext uri="{FF2B5EF4-FFF2-40B4-BE49-F238E27FC236}">
                <a16:creationId xmlns:a16="http://schemas.microsoft.com/office/drawing/2014/main" id="{EB0D8F64-7C01-4086-A5B3-D9F19D139DE2}"/>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B361D633-5F6E-40D8-8CD9-F34C65DE048D}"/>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135760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algn="just">
              <a:buFont typeface="Wingdings" panose="05000000000000000000" pitchFamily="2" charset="2"/>
              <a:buChar char="§"/>
            </a:pPr>
            <a:r>
              <a:rPr lang="fr-CA" dirty="0"/>
              <a:t>Accompagner le participant dans le deuil :</a:t>
            </a:r>
          </a:p>
          <a:p>
            <a:pPr lvl="1" algn="just">
              <a:buFont typeface="Wingdings" panose="05000000000000000000" pitchFamily="2" charset="2"/>
              <a:buChar char="§"/>
            </a:pPr>
            <a:r>
              <a:rPr lang="fr-CA" dirty="0">
                <a:solidFill>
                  <a:srgbClr val="595959"/>
                </a:solidFill>
              </a:rPr>
              <a:t>Les intentions homicides sont souvent liées à des pertes pour le partici</a:t>
            </a:r>
            <a:r>
              <a:rPr lang="fr-CA" dirty="0">
                <a:solidFill>
                  <a:schemeClr val="bg1">
                    <a:lumMod val="50000"/>
                  </a:schemeClr>
                </a:solidFill>
              </a:rPr>
              <a:t>p</a:t>
            </a:r>
            <a:r>
              <a:rPr lang="fr-CA" dirty="0">
                <a:solidFill>
                  <a:srgbClr val="595959"/>
                </a:solidFill>
              </a:rPr>
              <a:t>ant;</a:t>
            </a:r>
          </a:p>
          <a:p>
            <a:pPr lvl="1">
              <a:buFont typeface="Wingdings" panose="05000000000000000000" pitchFamily="2" charset="2"/>
              <a:buChar char="§"/>
            </a:pPr>
            <a:r>
              <a:rPr lang="fr-CA" dirty="0">
                <a:solidFill>
                  <a:srgbClr val="595959"/>
                </a:solidFill>
              </a:rPr>
              <a:t>Explorer avec lui la signification, le sens et l’impact des pertes dans sa vie.</a:t>
            </a:r>
            <a:br>
              <a:rPr lang="fr-CA" dirty="0">
                <a:solidFill>
                  <a:srgbClr val="595959"/>
                </a:solidFill>
              </a:rPr>
            </a:br>
            <a:endParaRPr lang="fr-CA" dirty="0">
              <a:solidFill>
                <a:srgbClr val="595959"/>
              </a:solidFill>
            </a:endParaRPr>
          </a:p>
          <a:p>
            <a:pPr algn="just">
              <a:buFont typeface="Wingdings" panose="05000000000000000000" pitchFamily="2" charset="2"/>
              <a:buChar char="§"/>
            </a:pPr>
            <a:r>
              <a:rPr lang="fr-CA" dirty="0"/>
              <a:t>Refléter les conséquences de poser un tel geste</a:t>
            </a:r>
          </a:p>
          <a:p>
            <a:pPr lvl="1" algn="just">
              <a:buFont typeface="Wingdings" panose="05000000000000000000" pitchFamily="2" charset="2"/>
              <a:buChar char="§"/>
            </a:pPr>
            <a:r>
              <a:rPr lang="fr-CA" dirty="0">
                <a:solidFill>
                  <a:srgbClr val="595959"/>
                </a:solidFill>
              </a:rPr>
              <a:t>Faire nommer les gains et les pertes;</a:t>
            </a:r>
          </a:p>
          <a:p>
            <a:pPr lvl="1" algn="just">
              <a:buFont typeface="Wingdings" panose="05000000000000000000" pitchFamily="2" charset="2"/>
              <a:buChar char="§"/>
            </a:pPr>
            <a:r>
              <a:rPr lang="fr-CA" dirty="0">
                <a:solidFill>
                  <a:srgbClr val="595959"/>
                </a:solidFill>
              </a:rPr>
              <a:t>Éviter un discours moralisateur ou culpabilisant.</a:t>
            </a:r>
          </a:p>
          <a:p>
            <a:pPr lvl="1" algn="just">
              <a:buFont typeface="Wingdings" panose="05000000000000000000" pitchFamily="2" charset="2"/>
              <a:buChar char="§"/>
            </a:pPr>
            <a:endParaRPr lang="fr-CA" dirty="0"/>
          </a:p>
          <a:p>
            <a:pPr algn="just">
              <a:buFont typeface="Wingdings" panose="05000000000000000000" pitchFamily="2" charset="2"/>
              <a:buChar char="§"/>
            </a:pPr>
            <a:r>
              <a:rPr lang="fr-CA" dirty="0"/>
              <a:t>Confronter les cognitions irréalistes du participant;</a:t>
            </a:r>
          </a:p>
          <a:p>
            <a:pPr algn="just">
              <a:buFont typeface="Wingdings" panose="05000000000000000000" pitchFamily="2" charset="2"/>
              <a:buChar char="§"/>
            </a:pPr>
            <a:endParaRPr lang="fr-CA" dirty="0"/>
          </a:p>
          <a:p>
            <a:pPr algn="just">
              <a:buFont typeface="Wingdings" panose="05000000000000000000" pitchFamily="2" charset="2"/>
              <a:buChar char="§"/>
            </a:pPr>
            <a:r>
              <a:rPr lang="fr-CA" dirty="0"/>
              <a:t>Renforcer les éléments de protection;</a:t>
            </a:r>
          </a:p>
          <a:p>
            <a:pPr algn="just">
              <a:buFont typeface="Wingdings" panose="05000000000000000000" pitchFamily="2" charset="2"/>
              <a:buChar char="§"/>
            </a:pPr>
            <a:endParaRPr lang="fr-CA" dirty="0"/>
          </a:p>
          <a:p>
            <a:pPr algn="just">
              <a:buFont typeface="Wingdings" panose="05000000000000000000" pitchFamily="2" charset="2"/>
              <a:buChar char="§"/>
            </a:pPr>
            <a:r>
              <a:rPr lang="fr-CA" dirty="0"/>
              <a:t>Solliciter la mobilisation du participant;</a:t>
            </a:r>
          </a:p>
          <a:p>
            <a:pPr algn="just">
              <a:buFont typeface="Wingdings" panose="05000000000000000000" pitchFamily="2" charset="2"/>
              <a:buChar char="§"/>
            </a:pPr>
            <a:endParaRPr lang="fr-CA" dirty="0"/>
          </a:p>
          <a:p>
            <a:pPr algn="just">
              <a:buFont typeface="Wingdings" panose="05000000000000000000" pitchFamily="2" charset="2"/>
              <a:buChar char="§"/>
            </a:pPr>
            <a:r>
              <a:rPr lang="fr-CA" dirty="0"/>
              <a:t>Proposer un suivi avec le participant :</a:t>
            </a:r>
          </a:p>
          <a:p>
            <a:pPr lvl="1" algn="just">
              <a:buFont typeface="Wingdings" panose="05000000000000000000" pitchFamily="2" charset="2"/>
              <a:buChar char="§"/>
            </a:pPr>
            <a:r>
              <a:rPr lang="fr-CA" dirty="0">
                <a:solidFill>
                  <a:srgbClr val="595959"/>
                </a:solidFill>
              </a:rPr>
              <a:t>Le suivi sera différent selon le niveau de risque.</a:t>
            </a:r>
          </a:p>
          <a:p>
            <a:pPr lvl="1" algn="just">
              <a:buFont typeface="Wingdings" panose="05000000000000000000" pitchFamily="2" charset="2"/>
              <a:buChar char="§"/>
            </a:pPr>
            <a:endParaRPr lang="fr-CA" dirty="0">
              <a:solidFill>
                <a:srgbClr val="595959"/>
              </a:solidFill>
            </a:endParaRPr>
          </a:p>
          <a:p>
            <a:pPr algn="just">
              <a:buFont typeface="Wingdings" panose="05000000000000000000" pitchFamily="2" charset="2"/>
              <a:buChar char="§"/>
            </a:pPr>
            <a:r>
              <a:rPr lang="fr-CA" dirty="0"/>
              <a:t>Formaliser un engagement de non-agression.</a:t>
            </a:r>
          </a:p>
          <a:p>
            <a:endParaRPr lang="fr-CA" dirty="0"/>
          </a:p>
          <a:p>
            <a:pPr>
              <a:buFont typeface="Wingdings" panose="05000000000000000000" pitchFamily="2" charset="2"/>
              <a:buChar char="§"/>
            </a:pPr>
            <a:r>
              <a:rPr lang="fr-CA" dirty="0"/>
              <a:t>Inviter la personne à décrire sa situation en termes concrets :</a:t>
            </a:r>
          </a:p>
          <a:p>
            <a:pPr>
              <a:buFont typeface="Wingdings" panose="05000000000000000000" pitchFamily="2" charset="2"/>
              <a:buChar char="§"/>
            </a:pPr>
            <a:r>
              <a:rPr lang="fr-CA" dirty="0"/>
              <a:t>Porter une attention particulière aux stratégies que la personne a utilisées par le passé pour se libérer d’émotions douloureuses. Il importe de lui faire remarquer ce qu’elle a réussi à faire. Les points positifs doivent mettre en relief ses forces, ses compétences et ses succès réels :</a:t>
            </a:r>
          </a:p>
          <a:p>
            <a:pPr lvl="1">
              <a:buFont typeface="Wingdings" panose="05000000000000000000" pitchFamily="2" charset="2"/>
              <a:buChar char="§"/>
            </a:pPr>
            <a:r>
              <a:rPr lang="fr-CA" dirty="0"/>
              <a:t>« Vous avez eu beaucoup de courage pour traverser ces moments. Avant de venir me demander de l’aide, qu’aviez-vous fait pour vous en sortir ? Comment avez-vous su que c’était ce qu’il fallait faire ? »</a:t>
            </a:r>
          </a:p>
          <a:p>
            <a:pPr>
              <a:buFont typeface="Wingdings" panose="05000000000000000000" pitchFamily="2" charset="2"/>
              <a:buChar char="§"/>
            </a:pPr>
            <a:r>
              <a:rPr lang="fr-CA" dirty="0"/>
              <a:t>Inviter la personne à mettre en ordre de priorité les préoccupations qu’elle souhaite aborder :</a:t>
            </a:r>
          </a:p>
          <a:p>
            <a:pPr lvl="1">
              <a:buFont typeface="Wingdings" panose="05000000000000000000" pitchFamily="2" charset="2"/>
              <a:buChar char="§"/>
            </a:pPr>
            <a:r>
              <a:rPr lang="fr-CA" dirty="0"/>
              <a:t>« Vous m’avez parlé de plusieurs préoccupations qui vous habitent. Cependant, je trouve important d’en aborder une seule à la fois. Par laquelle voulez-vous commencer ? »</a:t>
            </a:r>
          </a:p>
          <a:p>
            <a:endParaRPr lang="fr-CA" dirty="0"/>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21</a:t>
            </a:fld>
            <a:endParaRPr lang="fr-CA" dirty="0"/>
          </a:p>
        </p:txBody>
      </p:sp>
      <p:sp>
        <p:nvSpPr>
          <p:cNvPr id="6" name="Espace réservé de l'en-tête 5">
            <a:extLst>
              <a:ext uri="{FF2B5EF4-FFF2-40B4-BE49-F238E27FC236}">
                <a16:creationId xmlns:a16="http://schemas.microsoft.com/office/drawing/2014/main" id="{6F6BFD0D-6BED-4CEC-877D-8CBB12EF188E}"/>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71567023-0F1C-42C2-8BED-E413B1B58B5A}"/>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195970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Voici le lien:</a:t>
            </a:r>
          </a:p>
          <a:p>
            <a:r>
              <a:rPr lang="fr-CA" dirty="0">
                <a:hlinkClick r:id="rId3"/>
              </a:rPr>
              <a:t>Le fonctionnement du Rabaska et d'une cellule de crise - YouTube</a:t>
            </a:r>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e la date 4"/>
          <p:cNvSpPr>
            <a:spLocks noGrp="1"/>
          </p:cNvSpPr>
          <p:nvPr>
            <p:ph type="dt" idx="1"/>
          </p:nvPr>
        </p:nvSpPr>
        <p:spPr/>
        <p:txBody>
          <a:bodyPr/>
          <a:lstStyle/>
          <a:p>
            <a:endParaRPr lang="fr-CA"/>
          </a:p>
        </p:txBody>
      </p:sp>
      <p:sp>
        <p:nvSpPr>
          <p:cNvPr id="6" name="Espace réservé du pied de page 5"/>
          <p:cNvSpPr>
            <a:spLocks noGrp="1"/>
          </p:cNvSpPr>
          <p:nvPr>
            <p:ph type="ftr" sz="quarter" idx="4"/>
          </p:nvPr>
        </p:nvSpPr>
        <p:spPr/>
        <p:txBody>
          <a:bodyPr/>
          <a:lstStyle/>
          <a:p>
            <a:endParaRPr lang="fr-CA"/>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2</a:t>
            </a:fld>
            <a:endParaRPr lang="fr-CA"/>
          </a:p>
        </p:txBody>
      </p:sp>
    </p:spTree>
    <p:extLst>
      <p:ext uri="{BB962C8B-B14F-4D97-AF65-F5344CB8AC3E}">
        <p14:creationId xmlns:p14="http://schemas.microsoft.com/office/powerpoint/2010/main" val="89349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Sécuriser rapidement les armes à feu</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Demander de la supervision clinique et du soutien dans les situations à plus haut risque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Vérifier si d’autres sources pourraient compléter le portrait</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On ne reste pas seul avec ce type de situation</a:t>
            </a:r>
          </a:p>
          <a:p>
            <a:endParaRPr lang="fr-CA" dirty="0"/>
          </a:p>
        </p:txBody>
      </p:sp>
      <p:sp>
        <p:nvSpPr>
          <p:cNvPr id="4" name="Espace réservé du numéro de diapositive 3"/>
          <p:cNvSpPr>
            <a:spLocks noGrp="1"/>
          </p:cNvSpPr>
          <p:nvPr>
            <p:ph type="sldNum" sz="quarter" idx="10"/>
          </p:nvPr>
        </p:nvSpPr>
        <p:spPr/>
        <p:txBody>
          <a:bodyPr/>
          <a:lstStyle/>
          <a:p>
            <a:fld id="{FC11AA32-F577-4076-83E0-74E8AD814137}" type="slidenum">
              <a:rPr lang="fr-CA" smtClean="0">
                <a:solidFill>
                  <a:prstClr val="black"/>
                </a:solidFill>
              </a:rPr>
              <a:pPr/>
              <a:t>22</a:t>
            </a:fld>
            <a:endParaRPr lang="fr-CA" dirty="0">
              <a:solidFill>
                <a:prstClr val="black"/>
              </a:solidFill>
            </a:endParaRPr>
          </a:p>
        </p:txBody>
      </p:sp>
      <p:sp>
        <p:nvSpPr>
          <p:cNvPr id="5" name="Espace réservé du pied de page 4"/>
          <p:cNvSpPr>
            <a:spLocks noGrp="1"/>
          </p:cNvSpPr>
          <p:nvPr>
            <p:ph type="ftr" sz="quarter" idx="11"/>
          </p:nvPr>
        </p:nvSpPr>
        <p:spPr/>
        <p:txBody>
          <a:bodyPr/>
          <a:lstStyle/>
          <a:p>
            <a:r>
              <a:rPr lang="fr-CA" dirty="0">
                <a:solidFill>
                  <a:prstClr val="black"/>
                </a:solidFill>
              </a:rPr>
              <a:t>©CRI-VIFF et à coeur d'homme</a:t>
            </a:r>
          </a:p>
        </p:txBody>
      </p:sp>
      <p:sp>
        <p:nvSpPr>
          <p:cNvPr id="6" name="Espace réservé de la date 5">
            <a:extLst>
              <a:ext uri="{FF2B5EF4-FFF2-40B4-BE49-F238E27FC236}">
                <a16:creationId xmlns:a16="http://schemas.microsoft.com/office/drawing/2014/main" id="{92060709-5CB8-4258-A87E-33E3095782FB}"/>
              </a:ext>
            </a:extLst>
          </p:cNvPr>
          <p:cNvSpPr>
            <a:spLocks noGrp="1"/>
          </p:cNvSpPr>
          <p:nvPr>
            <p:ph type="dt" idx="1"/>
          </p:nvPr>
        </p:nvSpPr>
        <p:spPr/>
        <p:txBody>
          <a:bodyPr/>
          <a:lstStyle/>
          <a:p>
            <a:endParaRPr lang="fr-CA" dirty="0"/>
          </a:p>
        </p:txBody>
      </p:sp>
      <p:sp>
        <p:nvSpPr>
          <p:cNvPr id="7" name="Espace réservé de l'en-tête 6">
            <a:extLst>
              <a:ext uri="{FF2B5EF4-FFF2-40B4-BE49-F238E27FC236}">
                <a16:creationId xmlns:a16="http://schemas.microsoft.com/office/drawing/2014/main" id="{2C891605-8E72-41A6-AABA-9E8B41DC7E4B}"/>
              </a:ext>
            </a:extLst>
          </p:cNvPr>
          <p:cNvSpPr>
            <a:spLocks noGrp="1"/>
          </p:cNvSpPr>
          <p:nvPr>
            <p:ph type="hdr" sz="quarter"/>
          </p:nvPr>
        </p:nvSpPr>
        <p:spPr/>
        <p:txBody>
          <a:bodyPr/>
          <a:lstStyle/>
          <a:p>
            <a:r>
              <a:rPr lang="fr-CA"/>
              <a:t>FORMATION RABASKA 2023</a:t>
            </a:r>
            <a:endParaRPr lang="fr-CA" dirty="0"/>
          </a:p>
        </p:txBody>
      </p:sp>
    </p:spTree>
    <p:extLst>
      <p:ext uri="{BB962C8B-B14F-4D97-AF65-F5344CB8AC3E}">
        <p14:creationId xmlns:p14="http://schemas.microsoft.com/office/powerpoint/2010/main" val="32640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Éléments de risque observés dans les situations où Rabaska a été interpellé en 2023-2024.</a:t>
            </a:r>
          </a:p>
        </p:txBody>
      </p:sp>
      <p:sp>
        <p:nvSpPr>
          <p:cNvPr id="4" name="Espace réservé du pied de page 3"/>
          <p:cNvSpPr>
            <a:spLocks noGrp="1"/>
          </p:cNvSpPr>
          <p:nvPr>
            <p:ph type="ftr" sz="quarter" idx="10"/>
          </p:nvPr>
        </p:nvSpPr>
        <p:spPr/>
        <p:txBody>
          <a:bodyPr/>
          <a:lstStyle/>
          <a:p>
            <a:endParaRPr lang="fr-CA" dirty="0"/>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23</a:t>
            </a:fld>
            <a:endParaRPr lang="fr-CA" dirty="0"/>
          </a:p>
        </p:txBody>
      </p:sp>
      <p:sp>
        <p:nvSpPr>
          <p:cNvPr id="6" name="Espace réservé de l'en-tête 5">
            <a:extLst>
              <a:ext uri="{FF2B5EF4-FFF2-40B4-BE49-F238E27FC236}">
                <a16:creationId xmlns:a16="http://schemas.microsoft.com/office/drawing/2014/main" id="{71CE3EE7-FA72-4D4B-91AA-B9B020CFB3ED}"/>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27D55DF7-BB55-468A-B674-919BF54383D9}"/>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592921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STABILISER LES DEMANDES</a:t>
            </a:r>
          </a:p>
          <a:p>
            <a:r>
              <a:rPr lang="fr-CA" dirty="0"/>
              <a:t>Il y a des actions préalables à réaliser par le partenaires avant d’appeler Rabaska</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Documenter la situation PERMET DE DÉTERMINER LE NIVEAU DE RISQUE qui permet de déterminer les actions à réaliser pour mettre les filets de sécurité</a:t>
            </a:r>
          </a:p>
          <a:p>
            <a:r>
              <a:rPr lang="fr-CA" dirty="0"/>
              <a:t>Réflexes de réseauter les clients vers les ressources</a:t>
            </a:r>
          </a:p>
          <a:p>
            <a:r>
              <a:rPr lang="fr-CA" dirty="0"/>
              <a:t>Vous devez mettre en place les 1</a:t>
            </a:r>
            <a:r>
              <a:rPr lang="fr-CA" baseline="30000" dirty="0"/>
              <a:t>er</a:t>
            </a:r>
            <a:r>
              <a:rPr lang="fr-CA" dirty="0"/>
              <a:t> filets de sécurité</a:t>
            </a:r>
          </a:p>
          <a:p>
            <a:r>
              <a:rPr lang="fr-CA" dirty="0"/>
              <a:t>Il est important de comprendre comme fonctionne Rabaska et de diffuser l’information au sein de ses équipes.</a:t>
            </a:r>
          </a:p>
        </p:txBody>
      </p:sp>
      <p:sp>
        <p:nvSpPr>
          <p:cNvPr id="4" name="Espace réservé du pied de page 3"/>
          <p:cNvSpPr>
            <a:spLocks noGrp="1"/>
          </p:cNvSpPr>
          <p:nvPr>
            <p:ph type="ftr" sz="quarter" idx="4"/>
          </p:nvPr>
        </p:nvSpPr>
        <p:spPr/>
        <p:txBody>
          <a:bodyPr/>
          <a:lstStyle/>
          <a:p>
            <a:endParaRPr lang="fr-CA"/>
          </a:p>
        </p:txBody>
      </p:sp>
      <p:sp>
        <p:nvSpPr>
          <p:cNvPr id="5" name="Espace réservé du numéro de diapositive 4"/>
          <p:cNvSpPr>
            <a:spLocks noGrp="1"/>
          </p:cNvSpPr>
          <p:nvPr>
            <p:ph type="sldNum" sz="quarter" idx="5"/>
          </p:nvPr>
        </p:nvSpPr>
        <p:spPr/>
        <p:txBody>
          <a:bodyPr/>
          <a:lstStyle/>
          <a:p>
            <a:fld id="{FC11AA32-F577-4076-83E0-74E8AD814137}" type="slidenum">
              <a:rPr lang="fr-CA" smtClean="0"/>
              <a:pPr/>
              <a:t>24</a:t>
            </a:fld>
            <a:endParaRPr lang="fr-CA"/>
          </a:p>
        </p:txBody>
      </p:sp>
      <p:sp>
        <p:nvSpPr>
          <p:cNvPr id="6" name="Espace réservé de l'en-tête 5">
            <a:extLst>
              <a:ext uri="{FF2B5EF4-FFF2-40B4-BE49-F238E27FC236}">
                <a16:creationId xmlns:a16="http://schemas.microsoft.com/office/drawing/2014/main" id="{3A98A9BC-3D63-40BC-B12B-EEFA8B16CA8C}"/>
              </a:ext>
            </a:extLst>
          </p:cNvPr>
          <p:cNvSpPr>
            <a:spLocks noGrp="1"/>
          </p:cNvSpPr>
          <p:nvPr>
            <p:ph type="hdr" sz="quarter"/>
          </p:nvPr>
        </p:nvSpPr>
        <p:spPr/>
        <p:txBody>
          <a:bodyPr/>
          <a:lstStyle/>
          <a:p>
            <a:endParaRPr lang="fr-CA"/>
          </a:p>
        </p:txBody>
      </p:sp>
      <p:sp>
        <p:nvSpPr>
          <p:cNvPr id="7" name="Espace réservé de la date 6">
            <a:extLst>
              <a:ext uri="{FF2B5EF4-FFF2-40B4-BE49-F238E27FC236}">
                <a16:creationId xmlns:a16="http://schemas.microsoft.com/office/drawing/2014/main" id="{AAEC548F-B913-4DE1-ABC7-86CD667A4B3E}"/>
              </a:ext>
            </a:extLst>
          </p:cNvPr>
          <p:cNvSpPr>
            <a:spLocks noGrp="1"/>
          </p:cNvSpPr>
          <p:nvPr>
            <p:ph type="dt" idx="1"/>
          </p:nvPr>
        </p:nvSpPr>
        <p:spPr/>
        <p:txBody>
          <a:bodyPr/>
          <a:lstStyle/>
          <a:p>
            <a:endParaRPr lang="fr-CA"/>
          </a:p>
        </p:txBody>
      </p:sp>
    </p:spTree>
    <p:extLst>
      <p:ext uri="{BB962C8B-B14F-4D97-AF65-F5344CB8AC3E}">
        <p14:creationId xmlns:p14="http://schemas.microsoft.com/office/powerpoint/2010/main" val="818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Soutenir le développement de l’expertise au sein de votre organisation</a:t>
            </a:r>
          </a:p>
          <a:p>
            <a:endParaRPr lang="fr-CA" dirty="0"/>
          </a:p>
        </p:txBody>
      </p:sp>
      <p:sp>
        <p:nvSpPr>
          <p:cNvPr id="4" name="Espace réservé du pied de page 3"/>
          <p:cNvSpPr>
            <a:spLocks noGrp="1"/>
          </p:cNvSpPr>
          <p:nvPr>
            <p:ph type="ftr" sz="quarter" idx="10"/>
          </p:nvPr>
        </p:nvSpPr>
        <p:spPr/>
        <p:txBody>
          <a:bodyPr/>
          <a:lstStyle/>
          <a:p>
            <a:r>
              <a:rPr lang="fr-CA" dirty="0"/>
              <a:t>©CRI-VIFF et à coeur d'homme</a:t>
            </a:r>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25</a:t>
            </a:fld>
            <a:endParaRPr lang="fr-CA" dirty="0"/>
          </a:p>
        </p:txBody>
      </p:sp>
      <p:sp>
        <p:nvSpPr>
          <p:cNvPr id="6" name="Espace réservé de la date 5">
            <a:extLst>
              <a:ext uri="{FF2B5EF4-FFF2-40B4-BE49-F238E27FC236}">
                <a16:creationId xmlns:a16="http://schemas.microsoft.com/office/drawing/2014/main" id="{E9D2669C-A6B5-4F36-8A0B-D17024D11807}"/>
              </a:ext>
            </a:extLst>
          </p:cNvPr>
          <p:cNvSpPr>
            <a:spLocks noGrp="1"/>
          </p:cNvSpPr>
          <p:nvPr>
            <p:ph type="dt" idx="1"/>
          </p:nvPr>
        </p:nvSpPr>
        <p:spPr/>
        <p:txBody>
          <a:bodyPr/>
          <a:lstStyle/>
          <a:p>
            <a:endParaRPr lang="fr-CA" dirty="0"/>
          </a:p>
        </p:txBody>
      </p:sp>
      <p:sp>
        <p:nvSpPr>
          <p:cNvPr id="7" name="Espace réservé de l'en-tête 6">
            <a:extLst>
              <a:ext uri="{FF2B5EF4-FFF2-40B4-BE49-F238E27FC236}">
                <a16:creationId xmlns:a16="http://schemas.microsoft.com/office/drawing/2014/main" id="{62583AB0-3282-4F99-A189-647875AB71F4}"/>
              </a:ext>
            </a:extLst>
          </p:cNvPr>
          <p:cNvSpPr>
            <a:spLocks noGrp="1"/>
          </p:cNvSpPr>
          <p:nvPr>
            <p:ph type="hdr" sz="quarter"/>
          </p:nvPr>
        </p:nvSpPr>
        <p:spPr/>
        <p:txBody>
          <a:bodyPr/>
          <a:lstStyle/>
          <a:p>
            <a:r>
              <a:rPr lang="fr-CA"/>
              <a:t>FORMATION RABASKA 2023</a:t>
            </a:r>
            <a:endParaRPr lang="fr-CA" dirty="0"/>
          </a:p>
        </p:txBody>
      </p:sp>
    </p:spTree>
    <p:extLst>
      <p:ext uri="{BB962C8B-B14F-4D97-AF65-F5344CB8AC3E}">
        <p14:creationId xmlns:p14="http://schemas.microsoft.com/office/powerpoint/2010/main" val="109240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Anne-Renée</a:t>
            </a:r>
          </a:p>
        </p:txBody>
      </p:sp>
      <p:sp>
        <p:nvSpPr>
          <p:cNvPr id="4" name="Espace réservé du pied de page 3"/>
          <p:cNvSpPr>
            <a:spLocks noGrp="1"/>
          </p:cNvSpPr>
          <p:nvPr>
            <p:ph type="ftr" sz="quarter" idx="10"/>
          </p:nvPr>
        </p:nvSpPr>
        <p:spPr/>
        <p:txBody>
          <a:bodyPr/>
          <a:lstStyle/>
          <a:p>
            <a:r>
              <a:rPr lang="fr-CA"/>
              <a:t>©CRI-VIFF et à coeur d'homme</a:t>
            </a:r>
          </a:p>
        </p:txBody>
      </p:sp>
      <p:sp>
        <p:nvSpPr>
          <p:cNvPr id="5" name="Espace réservé du numéro de diapositive 4"/>
          <p:cNvSpPr>
            <a:spLocks noGrp="1"/>
          </p:cNvSpPr>
          <p:nvPr>
            <p:ph type="sldNum" sz="quarter" idx="11"/>
          </p:nvPr>
        </p:nvSpPr>
        <p:spPr/>
        <p:txBody>
          <a:bodyPr/>
          <a:lstStyle/>
          <a:p>
            <a:fld id="{FC11AA32-F577-4076-83E0-74E8AD814137}" type="slidenum">
              <a:rPr lang="fr-CA" smtClean="0"/>
              <a:pPr/>
              <a:t>3</a:t>
            </a:fld>
            <a:endParaRPr lang="fr-CA"/>
          </a:p>
        </p:txBody>
      </p:sp>
    </p:spTree>
    <p:extLst>
      <p:ext uri="{BB962C8B-B14F-4D97-AF65-F5344CB8AC3E}">
        <p14:creationId xmlns:p14="http://schemas.microsoft.com/office/powerpoint/2010/main" val="41056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en-tête 3"/>
          <p:cNvSpPr>
            <a:spLocks noGrp="1"/>
          </p:cNvSpPr>
          <p:nvPr>
            <p:ph type="hdr" sz="quarter"/>
          </p:nvPr>
        </p:nvSpPr>
        <p:spPr/>
        <p:txBody>
          <a:bodyPr/>
          <a:lstStyle/>
          <a:p>
            <a:r>
              <a:rPr lang="fr-CA"/>
              <a:t>FORMATION RABASKA 2023</a:t>
            </a:r>
            <a:endParaRPr lang="fr-CA" dirty="0"/>
          </a:p>
        </p:txBody>
      </p:sp>
      <p:sp>
        <p:nvSpPr>
          <p:cNvPr id="5" name="Espace réservé de la date 4"/>
          <p:cNvSpPr>
            <a:spLocks noGrp="1"/>
          </p:cNvSpPr>
          <p:nvPr>
            <p:ph type="dt" idx="1"/>
          </p:nvPr>
        </p:nvSpPr>
        <p:spPr/>
        <p:txBody>
          <a:bodyPr/>
          <a:lstStyle/>
          <a:p>
            <a:endParaRPr lang="fr-CA" dirty="0"/>
          </a:p>
        </p:txBody>
      </p:sp>
      <p:sp>
        <p:nvSpPr>
          <p:cNvPr id="6" name="Espace réservé du pied de page 5"/>
          <p:cNvSpPr>
            <a:spLocks noGrp="1"/>
          </p:cNvSpPr>
          <p:nvPr>
            <p:ph type="ftr" sz="quarter" idx="4"/>
          </p:nvPr>
        </p:nvSpPr>
        <p:spPr/>
        <p:txBody>
          <a:bodyPr/>
          <a:lstStyle/>
          <a:p>
            <a:r>
              <a:rPr lang="fr-CA"/>
              <a:t>©CRI-VIFF et à coeur d'homme</a:t>
            </a:r>
            <a:endParaRPr lang="fr-CA" dirty="0"/>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4</a:t>
            </a:fld>
            <a:endParaRPr lang="fr-CA" dirty="0"/>
          </a:p>
        </p:txBody>
      </p:sp>
    </p:spTree>
    <p:extLst>
      <p:ext uri="{BB962C8B-B14F-4D97-AF65-F5344CB8AC3E}">
        <p14:creationId xmlns:p14="http://schemas.microsoft.com/office/powerpoint/2010/main" val="182078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e l'en-tête 3"/>
          <p:cNvSpPr>
            <a:spLocks noGrp="1"/>
          </p:cNvSpPr>
          <p:nvPr>
            <p:ph type="hdr" sz="quarter"/>
          </p:nvPr>
        </p:nvSpPr>
        <p:spPr/>
        <p:txBody>
          <a:bodyPr/>
          <a:lstStyle/>
          <a:p>
            <a:r>
              <a:rPr lang="fr-CA"/>
              <a:t>FORMATION RABASKA 2023</a:t>
            </a:r>
            <a:endParaRPr lang="fr-CA" dirty="0"/>
          </a:p>
        </p:txBody>
      </p:sp>
      <p:sp>
        <p:nvSpPr>
          <p:cNvPr id="5" name="Espace réservé de la date 4"/>
          <p:cNvSpPr>
            <a:spLocks noGrp="1"/>
          </p:cNvSpPr>
          <p:nvPr>
            <p:ph type="dt" idx="1"/>
          </p:nvPr>
        </p:nvSpPr>
        <p:spPr/>
        <p:txBody>
          <a:bodyPr/>
          <a:lstStyle/>
          <a:p>
            <a:endParaRPr lang="fr-CA" dirty="0"/>
          </a:p>
        </p:txBody>
      </p:sp>
      <p:sp>
        <p:nvSpPr>
          <p:cNvPr id="6" name="Espace réservé du pied de page 5"/>
          <p:cNvSpPr>
            <a:spLocks noGrp="1"/>
          </p:cNvSpPr>
          <p:nvPr>
            <p:ph type="ftr" sz="quarter" idx="4"/>
          </p:nvPr>
        </p:nvSpPr>
        <p:spPr/>
        <p:txBody>
          <a:bodyPr/>
          <a:lstStyle/>
          <a:p>
            <a:r>
              <a:rPr lang="fr-CA"/>
              <a:t>©CRI-VIFF et à coeur d'homme</a:t>
            </a:r>
            <a:endParaRPr lang="fr-CA" dirty="0"/>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5</a:t>
            </a:fld>
            <a:endParaRPr lang="fr-CA" dirty="0"/>
          </a:p>
        </p:txBody>
      </p:sp>
    </p:spTree>
    <p:extLst>
      <p:ext uri="{BB962C8B-B14F-4D97-AF65-F5344CB8AC3E}">
        <p14:creationId xmlns:p14="http://schemas.microsoft.com/office/powerpoint/2010/main" val="407720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comité d’orientation regroupe l’ensemble des partenaires: Il adopte les orientations générales. Discute des enjeux et des besoins. 1 à 2 rencontres par année</a:t>
            </a:r>
          </a:p>
          <a:p>
            <a:r>
              <a:rPr lang="fr-CA" dirty="0"/>
              <a:t>Le comité de suivi est un équivalent d’un conseil d’administration: Adopte les orientations stratégiques, encadre, suite, évalue les plans stratégiques.  Il assure la maintien des compétences et des réflexes de concertation.  5 partenaires-clés y siègent actuellement.  Le comité se rencontre 3-4 fois par année.</a:t>
            </a:r>
          </a:p>
          <a:p>
            <a:endParaRPr lang="fr-CA" dirty="0"/>
          </a:p>
          <a:p>
            <a:r>
              <a:rPr lang="fr-CA" dirty="0"/>
              <a:t>Il est important de rappeler que ce sont les partenaires ensemble qui forment Rabaska.</a:t>
            </a:r>
          </a:p>
          <a:p>
            <a:r>
              <a:rPr lang="fr-CA" dirty="0"/>
              <a:t>L’image du canot est très révélatrice.  Ce sont les partenaires qui embarquent dans le canot pour avancer ensemble rapidement.  Si les partenaires quittent le canot, le Rabaska n’avance plus.  Rabaska est un moyen pour avancer rapidement et mettre en place des filets de sécurité en concertation lors de situations à haut risque d’homicide conjugal.</a:t>
            </a:r>
          </a:p>
        </p:txBody>
      </p:sp>
      <p:sp>
        <p:nvSpPr>
          <p:cNvPr id="4" name="Espace réservé de l'en-tête 3"/>
          <p:cNvSpPr>
            <a:spLocks noGrp="1"/>
          </p:cNvSpPr>
          <p:nvPr>
            <p:ph type="hdr" sz="quarter"/>
          </p:nvPr>
        </p:nvSpPr>
        <p:spPr/>
        <p:txBody>
          <a:bodyPr/>
          <a:lstStyle/>
          <a:p>
            <a:endParaRPr lang="fr-CA"/>
          </a:p>
        </p:txBody>
      </p:sp>
      <p:sp>
        <p:nvSpPr>
          <p:cNvPr id="5" name="Espace réservé de la date 4"/>
          <p:cNvSpPr>
            <a:spLocks noGrp="1"/>
          </p:cNvSpPr>
          <p:nvPr>
            <p:ph type="dt" idx="1"/>
          </p:nvPr>
        </p:nvSpPr>
        <p:spPr/>
        <p:txBody>
          <a:bodyPr/>
          <a:lstStyle/>
          <a:p>
            <a:endParaRPr lang="fr-CA"/>
          </a:p>
        </p:txBody>
      </p:sp>
      <p:sp>
        <p:nvSpPr>
          <p:cNvPr id="6" name="Espace réservé du pied de page 5"/>
          <p:cNvSpPr>
            <a:spLocks noGrp="1"/>
          </p:cNvSpPr>
          <p:nvPr>
            <p:ph type="ftr" sz="quarter" idx="4"/>
          </p:nvPr>
        </p:nvSpPr>
        <p:spPr/>
        <p:txBody>
          <a:bodyPr/>
          <a:lstStyle/>
          <a:p>
            <a:endParaRPr lang="fr-CA"/>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6</a:t>
            </a:fld>
            <a:endParaRPr lang="fr-CA"/>
          </a:p>
        </p:txBody>
      </p:sp>
    </p:spTree>
    <p:extLst>
      <p:ext uri="{BB962C8B-B14F-4D97-AF65-F5344CB8AC3E}">
        <p14:creationId xmlns:p14="http://schemas.microsoft.com/office/powerpoint/2010/main" val="130478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Rabaska est ouvert du lundi au vendredi de 8h à 6h30</a:t>
            </a:r>
          </a:p>
          <a:p>
            <a:r>
              <a:rPr lang="fr-CA" dirty="0"/>
              <a:t>Un moyen pour nous rejoindre: 819-444-8737</a:t>
            </a:r>
          </a:p>
          <a:p>
            <a:endParaRPr lang="fr-CA" dirty="0"/>
          </a:p>
          <a:p>
            <a:r>
              <a:rPr lang="fr-CA" dirty="0"/>
              <a:t>On demande aux partenaires de travailler en amont le plus possible et d’éviter d’attendre que la situation soit à risque imminent.</a:t>
            </a:r>
          </a:p>
          <a:p>
            <a:r>
              <a:rPr lang="fr-CA" dirty="0"/>
              <a:t>Face à un risque immédiat, c’est le 911 qu’on appelle.</a:t>
            </a:r>
          </a:p>
        </p:txBody>
      </p:sp>
      <p:sp>
        <p:nvSpPr>
          <p:cNvPr id="4" name="Espace réservé de l'en-tête 3"/>
          <p:cNvSpPr>
            <a:spLocks noGrp="1"/>
          </p:cNvSpPr>
          <p:nvPr>
            <p:ph type="hdr" sz="quarter"/>
          </p:nvPr>
        </p:nvSpPr>
        <p:spPr/>
        <p:txBody>
          <a:bodyPr/>
          <a:lstStyle/>
          <a:p>
            <a:endParaRPr lang="fr-CA"/>
          </a:p>
        </p:txBody>
      </p:sp>
      <p:sp>
        <p:nvSpPr>
          <p:cNvPr id="5" name="Espace réservé de la date 4"/>
          <p:cNvSpPr>
            <a:spLocks noGrp="1"/>
          </p:cNvSpPr>
          <p:nvPr>
            <p:ph type="dt" idx="1"/>
          </p:nvPr>
        </p:nvSpPr>
        <p:spPr/>
        <p:txBody>
          <a:bodyPr/>
          <a:lstStyle/>
          <a:p>
            <a:endParaRPr lang="fr-CA"/>
          </a:p>
        </p:txBody>
      </p:sp>
      <p:sp>
        <p:nvSpPr>
          <p:cNvPr id="6" name="Espace réservé du pied de page 5"/>
          <p:cNvSpPr>
            <a:spLocks noGrp="1"/>
          </p:cNvSpPr>
          <p:nvPr>
            <p:ph type="ftr" sz="quarter" idx="4"/>
          </p:nvPr>
        </p:nvSpPr>
        <p:spPr/>
        <p:txBody>
          <a:bodyPr/>
          <a:lstStyle/>
          <a:p>
            <a:endParaRPr lang="fr-CA"/>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9</a:t>
            </a:fld>
            <a:endParaRPr lang="fr-CA"/>
          </a:p>
        </p:txBody>
      </p:sp>
    </p:spTree>
    <p:extLst>
      <p:ext uri="{BB962C8B-B14F-4D97-AF65-F5344CB8AC3E}">
        <p14:creationId xmlns:p14="http://schemas.microsoft.com/office/powerpoint/2010/main" val="389550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e l'en-tête 3"/>
          <p:cNvSpPr>
            <a:spLocks noGrp="1"/>
          </p:cNvSpPr>
          <p:nvPr>
            <p:ph type="hdr" sz="quarter"/>
          </p:nvPr>
        </p:nvSpPr>
        <p:spPr/>
        <p:txBody>
          <a:bodyPr/>
          <a:lstStyle/>
          <a:p>
            <a:endParaRPr lang="fr-CA"/>
          </a:p>
        </p:txBody>
      </p:sp>
      <p:sp>
        <p:nvSpPr>
          <p:cNvPr id="5" name="Espace réservé de la date 4"/>
          <p:cNvSpPr>
            <a:spLocks noGrp="1"/>
          </p:cNvSpPr>
          <p:nvPr>
            <p:ph type="dt" idx="1"/>
          </p:nvPr>
        </p:nvSpPr>
        <p:spPr/>
        <p:txBody>
          <a:bodyPr/>
          <a:lstStyle/>
          <a:p>
            <a:endParaRPr lang="fr-CA"/>
          </a:p>
        </p:txBody>
      </p:sp>
      <p:sp>
        <p:nvSpPr>
          <p:cNvPr id="6" name="Espace réservé du pied de page 5"/>
          <p:cNvSpPr>
            <a:spLocks noGrp="1"/>
          </p:cNvSpPr>
          <p:nvPr>
            <p:ph type="ftr" sz="quarter" idx="4"/>
          </p:nvPr>
        </p:nvSpPr>
        <p:spPr/>
        <p:txBody>
          <a:bodyPr/>
          <a:lstStyle/>
          <a:p>
            <a:endParaRPr lang="fr-CA"/>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10</a:t>
            </a:fld>
            <a:endParaRPr lang="fr-CA"/>
          </a:p>
        </p:txBody>
      </p:sp>
    </p:spTree>
    <p:extLst>
      <p:ext uri="{BB962C8B-B14F-4D97-AF65-F5344CB8AC3E}">
        <p14:creationId xmlns:p14="http://schemas.microsoft.com/office/powerpoint/2010/main" val="196891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CA" dirty="0"/>
              <a:t>Pourquoi travailler ensemble ?</a:t>
            </a:r>
          </a:p>
          <a:p>
            <a:pPr marL="0" indent="0">
              <a:spcBef>
                <a:spcPts val="0"/>
              </a:spcBef>
              <a:buNone/>
            </a:pPr>
            <a:endParaRPr lang="fr-CA" sz="1200" dirty="0"/>
          </a:p>
          <a:p>
            <a:pPr>
              <a:spcBef>
                <a:spcPts val="0"/>
              </a:spcBef>
            </a:pPr>
            <a:endParaRPr lang="fr-CA" sz="1200" dirty="0"/>
          </a:p>
          <a:p>
            <a:pPr>
              <a:spcBef>
                <a:spcPts val="0"/>
              </a:spcBef>
            </a:pPr>
            <a:endParaRPr lang="fr-CA" sz="1200" dirty="0"/>
          </a:p>
          <a:p>
            <a:pPr marL="0" indent="0">
              <a:spcBef>
                <a:spcPts val="0"/>
              </a:spcBef>
              <a:buNone/>
            </a:pPr>
            <a:endParaRPr lang="fr-CA" sz="1200" dirty="0"/>
          </a:p>
          <a:p>
            <a:pPr marL="0" indent="0">
              <a:spcBef>
                <a:spcPts val="0"/>
              </a:spcBef>
              <a:buNone/>
            </a:pPr>
            <a:endParaRPr lang="fr-CA" sz="1200" dirty="0"/>
          </a:p>
          <a:p>
            <a:pPr marL="0" indent="0">
              <a:spcBef>
                <a:spcPts val="0"/>
              </a:spcBef>
              <a:buNone/>
            </a:pPr>
            <a:r>
              <a:rPr lang="fr-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endParaRPr lang="fr-CA" dirty="0"/>
          </a:p>
        </p:txBody>
      </p:sp>
      <p:sp>
        <p:nvSpPr>
          <p:cNvPr id="4" name="Espace réservé de l'en-tête 3"/>
          <p:cNvSpPr>
            <a:spLocks noGrp="1"/>
          </p:cNvSpPr>
          <p:nvPr>
            <p:ph type="hdr" sz="quarter"/>
          </p:nvPr>
        </p:nvSpPr>
        <p:spPr/>
        <p:txBody>
          <a:bodyPr/>
          <a:lstStyle/>
          <a:p>
            <a:r>
              <a:rPr lang="fr-CA"/>
              <a:t>FORMATION RABASKA 2023</a:t>
            </a:r>
            <a:endParaRPr lang="fr-CA" dirty="0"/>
          </a:p>
        </p:txBody>
      </p:sp>
      <p:sp>
        <p:nvSpPr>
          <p:cNvPr id="5" name="Espace réservé de la date 4"/>
          <p:cNvSpPr>
            <a:spLocks noGrp="1"/>
          </p:cNvSpPr>
          <p:nvPr>
            <p:ph type="dt" idx="1"/>
          </p:nvPr>
        </p:nvSpPr>
        <p:spPr/>
        <p:txBody>
          <a:bodyPr/>
          <a:lstStyle/>
          <a:p>
            <a:endParaRPr lang="fr-CA" dirty="0"/>
          </a:p>
        </p:txBody>
      </p:sp>
      <p:sp>
        <p:nvSpPr>
          <p:cNvPr id="6" name="Espace réservé du pied de page 5"/>
          <p:cNvSpPr>
            <a:spLocks noGrp="1"/>
          </p:cNvSpPr>
          <p:nvPr>
            <p:ph type="ftr" sz="quarter" idx="4"/>
          </p:nvPr>
        </p:nvSpPr>
        <p:spPr/>
        <p:txBody>
          <a:bodyPr/>
          <a:lstStyle/>
          <a:p>
            <a:r>
              <a:rPr lang="fr-CA"/>
              <a:t>©CRI-VIFF et à coeur d'homme</a:t>
            </a:r>
            <a:endParaRPr lang="fr-CA" dirty="0"/>
          </a:p>
        </p:txBody>
      </p:sp>
      <p:sp>
        <p:nvSpPr>
          <p:cNvPr id="7" name="Espace réservé du numéro de diapositive 6"/>
          <p:cNvSpPr>
            <a:spLocks noGrp="1"/>
          </p:cNvSpPr>
          <p:nvPr>
            <p:ph type="sldNum" sz="quarter" idx="5"/>
          </p:nvPr>
        </p:nvSpPr>
        <p:spPr/>
        <p:txBody>
          <a:bodyPr/>
          <a:lstStyle/>
          <a:p>
            <a:fld id="{FC11AA32-F577-4076-83E0-74E8AD814137}" type="slidenum">
              <a:rPr lang="fr-CA" smtClean="0"/>
              <a:pPr/>
              <a:t>11</a:t>
            </a:fld>
            <a:endParaRPr lang="fr-CA" dirty="0"/>
          </a:p>
        </p:txBody>
      </p:sp>
    </p:spTree>
    <p:extLst>
      <p:ext uri="{BB962C8B-B14F-4D97-AF65-F5344CB8AC3E}">
        <p14:creationId xmlns:p14="http://schemas.microsoft.com/office/powerpoint/2010/main" val="97546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D95A2AF8-FA86-4B0E-9C85-96175EA61BDE}" type="datetime1">
              <a:rPr lang="fr-CA" smtClean="0"/>
              <a:pPr/>
              <a:t>2024-11-14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272490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E3ED9AB5-B71C-465C-9500-6CA2E9D8C55B}" type="datetime1">
              <a:rPr lang="fr-CA" smtClean="0"/>
              <a:pPr/>
              <a:t>2024-11-14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156536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6CB53D3B-5067-42A8-980C-026D5CB04336}" type="datetime1">
              <a:rPr lang="fr-CA" smtClean="0"/>
              <a:pPr/>
              <a:t>2024-11-14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372896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91D8DA07-A696-42AE-83CB-F54C7F5993C0}" type="datetime1">
              <a:rPr lang="fr-CA" smtClean="0"/>
              <a:pPr/>
              <a:t>2024-11-14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283857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15D4674-7368-4CAD-B045-5BDF029DBD7C}" type="datetime1">
              <a:rPr lang="fr-CA" smtClean="0"/>
              <a:pPr/>
              <a:t>2024-11-14</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105179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0B6E3364-8F0D-434F-B34B-01F76EFCA4CF}" type="datetime1">
              <a:rPr lang="fr-CA" smtClean="0"/>
              <a:pPr/>
              <a:t>2024-11-14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20021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FFC659FA-5648-45F0-BD77-55D4B0BAAD97}" type="datetime1">
              <a:rPr lang="fr-CA" smtClean="0"/>
              <a:pPr/>
              <a:t>2024-11-14</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68104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232FA0C0-CFA7-4E37-9280-7F3823DF558A}" type="datetime1">
              <a:rPr lang="fr-CA" smtClean="0"/>
              <a:pPr/>
              <a:t>2024-11-14</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13433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9635E7-157A-4F58-BD59-E3F0D1D50BAB}" type="datetime1">
              <a:rPr lang="fr-CA" smtClean="0"/>
              <a:pPr/>
              <a:t>2024-11-14</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220585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6290AB4-E6DD-49E1-835D-2DD2ECA47286}" type="datetime1">
              <a:rPr lang="fr-CA" smtClean="0"/>
              <a:pPr/>
              <a:t>2024-11-14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362004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7DDC51-6437-494F-9B29-28FD0B3D91C2}" type="datetime1">
              <a:rPr lang="fr-CA" smtClean="0"/>
              <a:pPr/>
              <a:t>2024-11-14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A9EF239C-1B5A-47C8-92A2-76AD80137881}" type="slidenum">
              <a:rPr lang="fr-CA" smtClean="0"/>
              <a:pPr/>
              <a:t>‹N°›</a:t>
            </a:fld>
            <a:endParaRPr lang="fr-CA"/>
          </a:p>
        </p:txBody>
      </p:sp>
    </p:spTree>
    <p:extLst>
      <p:ext uri="{BB962C8B-B14F-4D97-AF65-F5344CB8AC3E}">
        <p14:creationId xmlns:p14="http://schemas.microsoft.com/office/powerpoint/2010/main" val="171709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2954C-AA38-4FAE-96A0-B2698F778DAB}" type="datetime1">
              <a:rPr lang="fr-CA" smtClean="0"/>
              <a:pPr/>
              <a:t>2024-11-14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F239C-1B5A-47C8-92A2-76AD80137881}" type="slidenum">
              <a:rPr lang="fr-CA" smtClean="0"/>
              <a:pPr/>
              <a:t>‹N°›</a:t>
            </a:fld>
            <a:endParaRPr lang="fr-CA"/>
          </a:p>
        </p:txBody>
      </p:sp>
    </p:spTree>
    <p:extLst>
      <p:ext uri="{BB962C8B-B14F-4D97-AF65-F5344CB8AC3E}">
        <p14:creationId xmlns:p14="http://schemas.microsoft.com/office/powerpoint/2010/main" val="1173059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4.emf"/><Relationship Id="rId18" Type="http://schemas.openxmlformats.org/officeDocument/2006/relationships/image" Target="../media/image5.emf"/><Relationship Id="rId3" Type="http://schemas.openxmlformats.org/officeDocument/2006/relationships/tags" Target="../tags/tag43.xml"/><Relationship Id="rId21" Type="http://schemas.openxmlformats.org/officeDocument/2006/relationships/image" Target="../media/image10.jpeg"/><Relationship Id="rId7" Type="http://schemas.openxmlformats.org/officeDocument/2006/relationships/tags" Target="../tags/tag47.xml"/><Relationship Id="rId12" Type="http://schemas.openxmlformats.org/officeDocument/2006/relationships/notesSlide" Target="../notesSlides/notesSlide8.xml"/><Relationship Id="rId17" Type="http://schemas.openxmlformats.org/officeDocument/2006/relationships/image" Target="../media/image24.emf"/><Relationship Id="rId2" Type="http://schemas.openxmlformats.org/officeDocument/2006/relationships/tags" Target="../tags/tag42.xml"/><Relationship Id="rId16" Type="http://schemas.openxmlformats.org/officeDocument/2006/relationships/image" Target="../media/image23.emf"/><Relationship Id="rId20" Type="http://schemas.openxmlformats.org/officeDocument/2006/relationships/image" Target="../media/image7.emf"/><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5" Type="http://schemas.openxmlformats.org/officeDocument/2006/relationships/image" Target="../media/image22.emf"/><Relationship Id="rId10" Type="http://schemas.openxmlformats.org/officeDocument/2006/relationships/tags" Target="../tags/tag50.xml"/><Relationship Id="rId19" Type="http://schemas.openxmlformats.org/officeDocument/2006/relationships/image" Target="../media/image6.emf"/><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6.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5.emf"/><Relationship Id="rId5" Type="http://schemas.openxmlformats.org/officeDocument/2006/relationships/tags" Target="../tags/tag55.xml"/><Relationship Id="rId10" Type="http://schemas.openxmlformats.org/officeDocument/2006/relationships/image" Target="../media/image4.emf"/><Relationship Id="rId4" Type="http://schemas.openxmlformats.org/officeDocument/2006/relationships/tags" Target="../tags/tag54.xml"/><Relationship Id="rId9" Type="http://schemas.openxmlformats.org/officeDocument/2006/relationships/notesSlide" Target="../notesSlides/notesSlide9.xml"/><Relationship Id="rId1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0.xm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7.emf"/><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26.gif"/></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6.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5.emf"/><Relationship Id="rId5" Type="http://schemas.openxmlformats.org/officeDocument/2006/relationships/tags" Target="../tags/tag63.xml"/><Relationship Id="rId10" Type="http://schemas.openxmlformats.org/officeDocument/2006/relationships/image" Target="../media/image4.emf"/><Relationship Id="rId4" Type="http://schemas.openxmlformats.org/officeDocument/2006/relationships/tags" Target="../tags/tag62.xml"/><Relationship Id="rId9" Type="http://schemas.openxmlformats.org/officeDocument/2006/relationships/notesSlide" Target="../notesSlides/notesSlide11.xml"/><Relationship Id="rId1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6.emf"/><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5.emf"/><Relationship Id="rId5" Type="http://schemas.openxmlformats.org/officeDocument/2006/relationships/tags" Target="../tags/tag70.xml"/><Relationship Id="rId10" Type="http://schemas.openxmlformats.org/officeDocument/2006/relationships/image" Target="../media/image4.emf"/><Relationship Id="rId4" Type="http://schemas.openxmlformats.org/officeDocument/2006/relationships/tags" Target="../tags/tag69.xml"/><Relationship Id="rId9" Type="http://schemas.openxmlformats.org/officeDocument/2006/relationships/notesSlide" Target="../notesSlides/notesSlide12.xml"/><Relationship Id="rId1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27.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28.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29.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6.xml"/><Relationship Id="rId5" Type="http://schemas.openxmlformats.org/officeDocument/2006/relationships/image" Target="../media/image30.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image" Target="../media/image10.jpeg"/><Relationship Id="rId3" Type="http://schemas.openxmlformats.org/officeDocument/2006/relationships/tags" Target="../tags/tag79.xml"/><Relationship Id="rId7" Type="http://schemas.openxmlformats.org/officeDocument/2006/relationships/slideLayout" Target="../slideLayouts/slideLayout2.xml"/><Relationship Id="rId12" Type="http://schemas.openxmlformats.org/officeDocument/2006/relationships/image" Target="../media/image7.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6.emf"/><Relationship Id="rId5" Type="http://schemas.openxmlformats.org/officeDocument/2006/relationships/tags" Target="../tags/tag81.xml"/><Relationship Id="rId10" Type="http://schemas.openxmlformats.org/officeDocument/2006/relationships/image" Target="../media/image5.emf"/><Relationship Id="rId4" Type="http://schemas.openxmlformats.org/officeDocument/2006/relationships/tags" Target="../tags/tag80.xml"/><Relationship Id="rId9"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ideo" Target="https://www.youtube.com/embed/LpgcZxOIGwk" TargetMode="Externa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hyperlink" Target="https://www.youtube.com/watch?v=LpgcZxOIGwk" TargetMode="External"/><Relationship Id="rId4" Type="http://schemas.openxmlformats.org/officeDocument/2006/relationships/image" Target="../media/image4.emf"/><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31.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32.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6.emf"/><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5.emf"/><Relationship Id="rId5" Type="http://schemas.openxmlformats.org/officeDocument/2006/relationships/tags" Target="../tags/tag89.xml"/><Relationship Id="rId10" Type="http://schemas.openxmlformats.org/officeDocument/2006/relationships/image" Target="../media/image4.emf"/><Relationship Id="rId4" Type="http://schemas.openxmlformats.org/officeDocument/2006/relationships/tags" Target="../tags/tag88.xml"/><Relationship Id="rId9" Type="http://schemas.openxmlformats.org/officeDocument/2006/relationships/notesSlide" Target="../notesSlides/notesSlide20.xml"/><Relationship Id="rId1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image" Target="../media/image33.png"/><Relationship Id="rId3" Type="http://schemas.openxmlformats.org/officeDocument/2006/relationships/tags" Target="../tags/tag94.xml"/><Relationship Id="rId7" Type="http://schemas.openxmlformats.org/officeDocument/2006/relationships/slideLayout" Target="../slideLayouts/slideLayout2.xml"/><Relationship Id="rId12" Type="http://schemas.openxmlformats.org/officeDocument/2006/relationships/image" Target="../media/image7.emf"/><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6.emf"/><Relationship Id="rId5" Type="http://schemas.openxmlformats.org/officeDocument/2006/relationships/tags" Target="../tags/tag96.xml"/><Relationship Id="rId10" Type="http://schemas.openxmlformats.org/officeDocument/2006/relationships/image" Target="../media/image5.emf"/><Relationship Id="rId4" Type="http://schemas.openxmlformats.org/officeDocument/2006/relationships/tags" Target="../tags/tag95.xml"/><Relationship Id="rId9" Type="http://schemas.openxmlformats.org/officeDocument/2006/relationships/image" Target="../media/image4.emf"/><Relationship Id="rId1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18" Type="http://schemas.microsoft.com/office/2007/relationships/diagramDrawing" Target="../diagrams/drawing1.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6.emf"/><Relationship Id="rId17" Type="http://schemas.openxmlformats.org/officeDocument/2006/relationships/diagramColors" Target="../diagrams/colors1.xml"/><Relationship Id="rId2" Type="http://schemas.openxmlformats.org/officeDocument/2006/relationships/tags" Target="../tags/tag99.xml"/><Relationship Id="rId16" Type="http://schemas.openxmlformats.org/officeDocument/2006/relationships/diagramQuickStyle" Target="../diagrams/quickStyle1.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5.emf"/><Relationship Id="rId5" Type="http://schemas.openxmlformats.org/officeDocument/2006/relationships/tags" Target="../tags/tag102.xml"/><Relationship Id="rId15" Type="http://schemas.openxmlformats.org/officeDocument/2006/relationships/diagramLayout" Target="../diagrams/layout1.xml"/><Relationship Id="rId10" Type="http://schemas.openxmlformats.org/officeDocument/2006/relationships/image" Target="../media/image4.emf"/><Relationship Id="rId19" Type="http://schemas.openxmlformats.org/officeDocument/2006/relationships/image" Target="../media/image10.jpeg"/><Relationship Id="rId4" Type="http://schemas.openxmlformats.org/officeDocument/2006/relationships/tags" Target="../tags/tag101.xml"/><Relationship Id="rId9" Type="http://schemas.openxmlformats.org/officeDocument/2006/relationships/notesSlide" Target="../notesSlides/notesSlide22.xml"/><Relationship Id="rId1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image" Target="../media/image6.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image" Target="../media/image5.emf"/><Relationship Id="rId5" Type="http://schemas.openxmlformats.org/officeDocument/2006/relationships/tags" Target="../tags/tag109.xml"/><Relationship Id="rId10" Type="http://schemas.openxmlformats.org/officeDocument/2006/relationships/image" Target="../media/image4.emf"/><Relationship Id="rId4" Type="http://schemas.openxmlformats.org/officeDocument/2006/relationships/tags" Target="../tags/tag108.xml"/><Relationship Id="rId9" Type="http://schemas.openxmlformats.org/officeDocument/2006/relationships/notesSlide" Target="../notesSlides/notesSlide23.xml"/><Relationship Id="rId14" Type="http://schemas.openxmlformats.org/officeDocument/2006/relationships/image" Target="../media/image10.jpe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jpe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7.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6.emf"/><Relationship Id="rId5" Type="http://schemas.openxmlformats.org/officeDocument/2006/relationships/tags" Target="../tags/tag116.xml"/><Relationship Id="rId10" Type="http://schemas.openxmlformats.org/officeDocument/2006/relationships/image" Target="../media/image5.emf"/><Relationship Id="rId4" Type="http://schemas.openxmlformats.org/officeDocument/2006/relationships/tags" Target="../tags/tag115.xml"/><Relationship Id="rId9" Type="http://schemas.openxmlformats.org/officeDocument/2006/relationships/image" Target="../media/image4.emf"/></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hyperlink" Target="http://www.rabaska-at.com/"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info@rabaska-at.com" TargetMode="External"/><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6.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emf"/><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notesSlide" Target="../notesSlides/notesSlide4.xml"/><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6.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5.emf"/><Relationship Id="rId5" Type="http://schemas.openxmlformats.org/officeDocument/2006/relationships/tags" Target="../tags/tag12.xml"/><Relationship Id="rId15" Type="http://schemas.openxmlformats.org/officeDocument/2006/relationships/image" Target="../media/image11.emf"/><Relationship Id="rId10" Type="http://schemas.openxmlformats.org/officeDocument/2006/relationships/image" Target="../media/image4.emf"/><Relationship Id="rId4" Type="http://schemas.openxmlformats.org/officeDocument/2006/relationships/tags" Target="../tags/tag11.xml"/><Relationship Id="rId9" Type="http://schemas.openxmlformats.org/officeDocument/2006/relationships/notesSlide" Target="../notesSlides/notesSlide5.xml"/><Relationship Id="rId1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4.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8.jpeg"/><Relationship Id="rId5" Type="http://schemas.openxmlformats.org/officeDocument/2006/relationships/image" Target="../media/image6.emf"/><Relationship Id="rId10" Type="http://schemas.openxmlformats.org/officeDocument/2006/relationships/image" Target="../media/image15.emf"/><Relationship Id="rId4" Type="http://schemas.openxmlformats.org/officeDocument/2006/relationships/image" Target="../media/image5.emf"/><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7.emf"/><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6.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5.emf"/><Relationship Id="rId5" Type="http://schemas.openxmlformats.org/officeDocument/2006/relationships/tags" Target="../tags/tag19.xml"/><Relationship Id="rId15" Type="http://schemas.openxmlformats.org/officeDocument/2006/relationships/image" Target="../media/image10.jpeg"/><Relationship Id="rId10" Type="http://schemas.openxmlformats.org/officeDocument/2006/relationships/image" Target="../media/image4.emf"/><Relationship Id="rId4" Type="http://schemas.openxmlformats.org/officeDocument/2006/relationships/tags" Target="../tags/tag18.xml"/><Relationship Id="rId9" Type="http://schemas.openxmlformats.org/officeDocument/2006/relationships/slideLayout" Target="../slideLayouts/slideLayout2.xml"/><Relationship Id="rId1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6.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7.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6.emf"/><Relationship Id="rId5" Type="http://schemas.openxmlformats.org/officeDocument/2006/relationships/tags" Target="../tags/tag27.xml"/><Relationship Id="rId10" Type="http://schemas.openxmlformats.org/officeDocument/2006/relationships/image" Target="../media/image5.emf"/><Relationship Id="rId4" Type="http://schemas.openxmlformats.org/officeDocument/2006/relationships/tags" Target="../tags/tag26.xml"/><Relationship Id="rId9" Type="http://schemas.openxmlformats.org/officeDocument/2006/relationships/image" Target="../media/image4.emf"/><Relationship Id="rId1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notesSlide" Target="../notesSlides/notesSlide7.xml"/><Relationship Id="rId18" Type="http://schemas.openxmlformats.org/officeDocument/2006/relationships/image" Target="../media/image20.emf"/><Relationship Id="rId3" Type="http://schemas.openxmlformats.org/officeDocument/2006/relationships/tags" Target="../tags/tag32.xml"/><Relationship Id="rId21" Type="http://schemas.openxmlformats.org/officeDocument/2006/relationships/image" Target="../media/image7.emf"/><Relationship Id="rId7" Type="http://schemas.openxmlformats.org/officeDocument/2006/relationships/tags" Target="../tags/tag36.xml"/><Relationship Id="rId12" Type="http://schemas.openxmlformats.org/officeDocument/2006/relationships/slideLayout" Target="../slideLayouts/slideLayout2.xml"/><Relationship Id="rId17" Type="http://schemas.openxmlformats.org/officeDocument/2006/relationships/image" Target="../media/image19.emf"/><Relationship Id="rId2" Type="http://schemas.openxmlformats.org/officeDocument/2006/relationships/tags" Target="../tags/tag31.xml"/><Relationship Id="rId16" Type="http://schemas.openxmlformats.org/officeDocument/2006/relationships/image" Target="../media/image18.emf"/><Relationship Id="rId20" Type="http://schemas.openxmlformats.org/officeDocument/2006/relationships/image" Target="../media/image6.emf"/><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image" Target="../media/image17.emf"/><Relationship Id="rId10" Type="http://schemas.openxmlformats.org/officeDocument/2006/relationships/tags" Target="../tags/tag39.xml"/><Relationship Id="rId19" Type="http://schemas.openxmlformats.org/officeDocument/2006/relationships/image" Target="../media/image5.emf"/><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4.emf"/><Relationship Id="rId2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69722" y="1563007"/>
            <a:ext cx="184666" cy="369332"/>
          </a:xfrm>
          <a:prstGeom prst="rect">
            <a:avLst/>
          </a:prstGeom>
          <a:noFill/>
        </p:spPr>
        <p:txBody>
          <a:bodyPr wrap="none" rtlCol="0">
            <a:spAutoFit/>
          </a:bodyPr>
          <a:lstStyle/>
          <a:p>
            <a:endParaRPr lang="fr-FR" dirty="0"/>
          </a:p>
        </p:txBody>
      </p:sp>
      <p:pic>
        <p:nvPicPr>
          <p:cNvPr id="10" name="Image 9"/>
          <p:cNvPicPr>
            <a:picLocks noChangeAspect="1"/>
          </p:cNvPicPr>
          <p:nvPr/>
        </p:nvPicPr>
        <p:blipFill>
          <a:blip r:embed="rId3"/>
          <a:stretch>
            <a:fillRect/>
          </a:stretch>
        </p:blipFill>
        <p:spPr>
          <a:xfrm>
            <a:off x="0" y="3656659"/>
            <a:ext cx="9180000" cy="3220285"/>
          </a:xfrm>
          <a:prstGeom prst="rect">
            <a:avLst/>
          </a:prstGeom>
        </p:spPr>
      </p:pic>
      <p:pic>
        <p:nvPicPr>
          <p:cNvPr id="8" name="Image 7"/>
          <p:cNvPicPr>
            <a:picLocks noChangeAspect="1"/>
          </p:cNvPicPr>
          <p:nvPr/>
        </p:nvPicPr>
        <p:blipFill>
          <a:blip r:embed="rId4"/>
          <a:stretch>
            <a:fillRect/>
          </a:stretch>
        </p:blipFill>
        <p:spPr>
          <a:xfrm>
            <a:off x="653888" y="2714636"/>
            <a:ext cx="8001000" cy="4102100"/>
          </a:xfrm>
          <a:prstGeom prst="rect">
            <a:avLst/>
          </a:prstGeom>
        </p:spPr>
      </p:pic>
      <p:sp>
        <p:nvSpPr>
          <p:cNvPr id="11" name="Rectangle 10"/>
          <p:cNvSpPr/>
          <p:nvPr/>
        </p:nvSpPr>
        <p:spPr>
          <a:xfrm>
            <a:off x="3280005" y="5541185"/>
            <a:ext cx="2842701" cy="338554"/>
          </a:xfrm>
          <a:prstGeom prst="rect">
            <a:avLst/>
          </a:prstGeom>
        </p:spPr>
        <p:txBody>
          <a:bodyPr wrap="none">
            <a:spAutoFit/>
          </a:bodyPr>
          <a:lstStyle/>
          <a:p>
            <a:r>
              <a:rPr lang="fr-CA" sz="1600" b="1" dirty="0">
                <a:solidFill>
                  <a:schemeClr val="bg1"/>
                </a:solidFill>
                <a:cs typeface="Helvetica"/>
              </a:rPr>
              <a:t>SÉANCE D’INFORMATION 2024 </a:t>
            </a:r>
          </a:p>
        </p:txBody>
      </p:sp>
      <p:pic>
        <p:nvPicPr>
          <p:cNvPr id="13" name="Image 12">
            <a:extLst>
              <a:ext uri="{FF2B5EF4-FFF2-40B4-BE49-F238E27FC236}">
                <a16:creationId xmlns:a16="http://schemas.microsoft.com/office/drawing/2014/main" id="{1AD8A109-C184-4BF0-A0CA-1B23FD4CDA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017" y="966062"/>
            <a:ext cx="5596742" cy="1504966"/>
          </a:xfrm>
          <a:prstGeom prst="rect">
            <a:avLst/>
          </a:prstGeom>
        </p:spPr>
      </p:pic>
    </p:spTree>
    <p:extLst>
      <p:ext uri="{BB962C8B-B14F-4D97-AF65-F5344CB8AC3E}">
        <p14:creationId xmlns:p14="http://schemas.microsoft.com/office/powerpoint/2010/main" val="222699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3"/>
          <a:stretch>
            <a:fillRect/>
          </a:stretch>
        </p:blipFill>
        <p:spPr>
          <a:xfrm>
            <a:off x="11493" y="1124744"/>
            <a:ext cx="9132507" cy="5733256"/>
          </a:xfrm>
          <a:prstGeom prst="rect">
            <a:avLst/>
          </a:prstGeom>
        </p:spPr>
      </p:pic>
      <p:pic>
        <p:nvPicPr>
          <p:cNvPr id="12" name="Image 11"/>
          <p:cNvPicPr>
            <a:picLocks noChangeAspect="1"/>
          </p:cNvPicPr>
          <p:nvPr>
            <p:custDataLst>
              <p:tags r:id="rId2"/>
            </p:custDataLst>
          </p:nvPr>
        </p:nvPicPr>
        <p:blipFill>
          <a:blip r:embed="rId14"/>
          <a:stretch>
            <a:fillRect/>
          </a:stretch>
        </p:blipFill>
        <p:spPr>
          <a:xfrm>
            <a:off x="6192674" y="2059122"/>
            <a:ext cx="611574" cy="649798"/>
          </a:xfrm>
          <a:prstGeom prst="rect">
            <a:avLst/>
          </a:prstGeom>
        </p:spPr>
      </p:pic>
      <p:pic>
        <p:nvPicPr>
          <p:cNvPr id="13" name="Image 12"/>
          <p:cNvPicPr>
            <a:picLocks noChangeAspect="1"/>
          </p:cNvPicPr>
          <p:nvPr>
            <p:custDataLst>
              <p:tags r:id="rId3"/>
            </p:custDataLst>
          </p:nvPr>
        </p:nvPicPr>
        <p:blipFill>
          <a:blip r:embed="rId15"/>
          <a:stretch>
            <a:fillRect/>
          </a:stretch>
        </p:blipFill>
        <p:spPr>
          <a:xfrm>
            <a:off x="648058" y="2501367"/>
            <a:ext cx="3378448" cy="4048313"/>
          </a:xfrm>
          <a:prstGeom prst="rect">
            <a:avLst/>
          </a:prstGeom>
        </p:spPr>
      </p:pic>
      <p:pic>
        <p:nvPicPr>
          <p:cNvPr id="14" name="Image 13"/>
          <p:cNvPicPr>
            <a:picLocks noChangeAspect="1"/>
          </p:cNvPicPr>
          <p:nvPr>
            <p:custDataLst>
              <p:tags r:id="rId4"/>
            </p:custDataLst>
          </p:nvPr>
        </p:nvPicPr>
        <p:blipFill>
          <a:blip r:embed="rId16"/>
          <a:stretch>
            <a:fillRect/>
          </a:stretch>
        </p:blipFill>
        <p:spPr>
          <a:xfrm>
            <a:off x="4211960" y="2501368"/>
            <a:ext cx="4236254" cy="4032448"/>
          </a:xfrm>
          <a:prstGeom prst="rect">
            <a:avLst/>
          </a:prstGeom>
        </p:spPr>
      </p:pic>
      <p:pic>
        <p:nvPicPr>
          <p:cNvPr id="15" name="Image 14"/>
          <p:cNvPicPr>
            <a:picLocks noChangeAspect="1"/>
          </p:cNvPicPr>
          <p:nvPr>
            <p:custDataLst>
              <p:tags r:id="rId5"/>
            </p:custDataLst>
          </p:nvPr>
        </p:nvPicPr>
        <p:blipFill>
          <a:blip r:embed="rId17"/>
          <a:stretch>
            <a:fillRect/>
          </a:stretch>
        </p:blipFill>
        <p:spPr>
          <a:xfrm>
            <a:off x="2232234" y="2059124"/>
            <a:ext cx="611573" cy="649796"/>
          </a:xfrm>
          <a:prstGeom prst="rect">
            <a:avLst/>
          </a:prstGeom>
        </p:spPr>
      </p:pic>
      <p:pic>
        <p:nvPicPr>
          <p:cNvPr id="16" name="Image 15"/>
          <p:cNvPicPr>
            <a:picLocks noChangeAspect="1"/>
          </p:cNvPicPr>
          <p:nvPr>
            <p:custDataLst>
              <p:tags r:id="rId6"/>
            </p:custDataLst>
          </p:nvPr>
        </p:nvPicPr>
        <p:blipFill>
          <a:blip r:embed="rId18"/>
          <a:stretch>
            <a:fillRect/>
          </a:stretch>
        </p:blipFill>
        <p:spPr>
          <a:xfrm>
            <a:off x="-16606" y="-1"/>
            <a:ext cx="9180000" cy="189041"/>
          </a:xfrm>
          <a:prstGeom prst="rect">
            <a:avLst/>
          </a:prstGeom>
        </p:spPr>
      </p:pic>
      <p:sp>
        <p:nvSpPr>
          <p:cNvPr id="17" name="Titre 1"/>
          <p:cNvSpPr txBox="1">
            <a:spLocks/>
          </p:cNvSpPr>
          <p:nvPr>
            <p:custDataLst>
              <p:tags r:id="rId7"/>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MODÈLE</a:t>
            </a:r>
            <a:endParaRPr lang="fr-CA" dirty="0"/>
          </a:p>
        </p:txBody>
      </p:sp>
      <p:pic>
        <p:nvPicPr>
          <p:cNvPr id="18" name="Image 17"/>
          <p:cNvPicPr>
            <a:picLocks noChangeAspect="1"/>
          </p:cNvPicPr>
          <p:nvPr>
            <p:custDataLst>
              <p:tags r:id="rId8"/>
            </p:custDataLst>
          </p:nvPr>
        </p:nvPicPr>
        <p:blipFill>
          <a:blip r:embed="rId19"/>
          <a:stretch>
            <a:fillRect/>
          </a:stretch>
        </p:blipFill>
        <p:spPr>
          <a:xfrm>
            <a:off x="179512" y="260648"/>
            <a:ext cx="38100" cy="4114800"/>
          </a:xfrm>
          <a:prstGeom prst="rect">
            <a:avLst/>
          </a:prstGeom>
        </p:spPr>
      </p:pic>
      <p:pic>
        <p:nvPicPr>
          <p:cNvPr id="19" name="Image 18"/>
          <p:cNvPicPr>
            <a:picLocks noChangeAspect="1"/>
          </p:cNvPicPr>
          <p:nvPr>
            <p:custDataLst>
              <p:tags r:id="rId9"/>
            </p:custDataLst>
          </p:nvPr>
        </p:nvPicPr>
        <p:blipFill>
          <a:blip r:embed="rId19"/>
          <a:stretch>
            <a:fillRect/>
          </a:stretch>
        </p:blipFill>
        <p:spPr>
          <a:xfrm>
            <a:off x="8964488" y="260648"/>
            <a:ext cx="38100" cy="4114800"/>
          </a:xfrm>
          <a:prstGeom prst="rect">
            <a:avLst/>
          </a:prstGeom>
        </p:spPr>
      </p:pic>
      <p:pic>
        <p:nvPicPr>
          <p:cNvPr id="20" name="Image 19"/>
          <p:cNvPicPr>
            <a:picLocks noChangeAspect="1"/>
          </p:cNvPicPr>
          <p:nvPr>
            <p:custDataLst>
              <p:tags r:id="rId10"/>
            </p:custDataLst>
          </p:nvPr>
        </p:nvPicPr>
        <p:blipFill>
          <a:blip r:embed="rId20"/>
          <a:stretch>
            <a:fillRect/>
          </a:stretch>
        </p:blipFill>
        <p:spPr>
          <a:xfrm flipV="1">
            <a:off x="-2271" y="1107995"/>
            <a:ext cx="6950535" cy="184340"/>
          </a:xfrm>
          <a:prstGeom prst="rect">
            <a:avLst/>
          </a:prstGeom>
        </p:spPr>
      </p:pic>
      <p:pic>
        <p:nvPicPr>
          <p:cNvPr id="22" name="Image 21">
            <a:extLst>
              <a:ext uri="{FF2B5EF4-FFF2-40B4-BE49-F238E27FC236}">
                <a16:creationId xmlns:a16="http://schemas.microsoft.com/office/drawing/2014/main" id="{69E33A74-4B56-46B3-9DCC-01C36F7FB6E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
        <p:nvSpPr>
          <p:cNvPr id="2" name="ZoneTexte 1">
            <a:extLst>
              <a:ext uri="{FF2B5EF4-FFF2-40B4-BE49-F238E27FC236}">
                <a16:creationId xmlns:a16="http://schemas.microsoft.com/office/drawing/2014/main" id="{D48D2490-C53E-475E-B4F8-E6BC6C0A72BA}"/>
              </a:ext>
            </a:extLst>
          </p:cNvPr>
          <p:cNvSpPr txBox="1"/>
          <p:nvPr/>
        </p:nvSpPr>
        <p:spPr>
          <a:xfrm>
            <a:off x="5334496" y="1542917"/>
            <a:ext cx="2384079" cy="338554"/>
          </a:xfrm>
          <a:prstGeom prst="rect">
            <a:avLst/>
          </a:prstGeom>
          <a:noFill/>
        </p:spPr>
        <p:txBody>
          <a:bodyPr wrap="square" rtlCol="0">
            <a:spAutoFit/>
          </a:bodyPr>
          <a:lstStyle/>
          <a:p>
            <a:r>
              <a:rPr lang="fr-CA" sz="1600" b="1" dirty="0">
                <a:solidFill>
                  <a:schemeClr val="accent2">
                    <a:lumMod val="75000"/>
                  </a:schemeClr>
                </a:solidFill>
              </a:rPr>
              <a:t>Risque sérieux-imminent</a:t>
            </a:r>
          </a:p>
        </p:txBody>
      </p:sp>
      <p:sp>
        <p:nvSpPr>
          <p:cNvPr id="21" name="ZoneTexte 20">
            <a:extLst>
              <a:ext uri="{FF2B5EF4-FFF2-40B4-BE49-F238E27FC236}">
                <a16:creationId xmlns:a16="http://schemas.microsoft.com/office/drawing/2014/main" id="{7864F7C1-5AC8-4FDD-9060-A3E3BC324FF1}"/>
              </a:ext>
            </a:extLst>
          </p:cNvPr>
          <p:cNvSpPr txBox="1"/>
          <p:nvPr/>
        </p:nvSpPr>
        <p:spPr>
          <a:xfrm>
            <a:off x="891520" y="1358009"/>
            <a:ext cx="3220744" cy="584775"/>
          </a:xfrm>
          <a:prstGeom prst="rect">
            <a:avLst/>
          </a:prstGeom>
          <a:noFill/>
        </p:spPr>
        <p:txBody>
          <a:bodyPr wrap="square" rtlCol="0">
            <a:spAutoFit/>
          </a:bodyPr>
          <a:lstStyle/>
          <a:p>
            <a:pPr algn="ctr"/>
            <a:r>
              <a:rPr lang="fr-CA" sz="1600" b="1" dirty="0">
                <a:solidFill>
                  <a:srgbClr val="D6A300"/>
                </a:solidFill>
              </a:rPr>
              <a:t>Risque aggravé-sérieux ne nécessitant pas de cellule de crise</a:t>
            </a:r>
          </a:p>
        </p:txBody>
      </p:sp>
    </p:spTree>
    <p:extLst>
      <p:ext uri="{BB962C8B-B14F-4D97-AF65-F5344CB8AC3E}">
        <p14:creationId xmlns:p14="http://schemas.microsoft.com/office/powerpoint/2010/main" val="34955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pic>
        <p:nvPicPr>
          <p:cNvPr id="10" name="Image 9"/>
          <p:cNvPicPr>
            <a:picLocks noChangeAspect="1"/>
          </p:cNvPicPr>
          <p:nvPr>
            <p:custDataLst>
              <p:tags r:id="rId2"/>
            </p:custDataLst>
          </p:nvPr>
        </p:nvPicPr>
        <p:blipFill>
          <a:blip r:embed="rId11"/>
          <a:stretch>
            <a:fillRect/>
          </a:stretch>
        </p:blipFill>
        <p:spPr>
          <a:xfrm>
            <a:off x="-16606" y="-1"/>
            <a:ext cx="9180000" cy="189041"/>
          </a:xfrm>
          <a:prstGeom prst="rect">
            <a:avLst/>
          </a:prstGeom>
        </p:spPr>
      </p:pic>
      <p:pic>
        <p:nvPicPr>
          <p:cNvPr id="11" name="Image 10"/>
          <p:cNvPicPr>
            <a:picLocks noChangeAspect="1"/>
          </p:cNvPicPr>
          <p:nvPr>
            <p:custDataLst>
              <p:tags r:id="rId3"/>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4"/>
            </p:custDataLst>
          </p:nvPr>
        </p:nvPicPr>
        <p:blipFill>
          <a:blip r:embed="rId12"/>
          <a:stretch>
            <a:fillRect/>
          </a:stretch>
        </p:blipFill>
        <p:spPr>
          <a:xfrm>
            <a:off x="8964488" y="260648"/>
            <a:ext cx="38100" cy="4114800"/>
          </a:xfrm>
          <a:prstGeom prst="rect">
            <a:avLst/>
          </a:prstGeom>
        </p:spPr>
      </p:pic>
      <p:sp>
        <p:nvSpPr>
          <p:cNvPr id="13" name="Titre 1"/>
          <p:cNvSpPr txBox="1">
            <a:spLocks/>
          </p:cNvSpPr>
          <p:nvPr>
            <p:custDataLst>
              <p:tags r:id="rId5"/>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TRAVAILLER ENSEMBLE</a:t>
            </a:r>
            <a:endParaRPr lang="fr-CA" dirty="0"/>
          </a:p>
        </p:txBody>
      </p:sp>
      <p:pic>
        <p:nvPicPr>
          <p:cNvPr id="14" name="Image 13"/>
          <p:cNvPicPr>
            <a:picLocks noChangeAspect="1"/>
          </p:cNvPicPr>
          <p:nvPr>
            <p:custDataLst>
              <p:tags r:id="rId6"/>
            </p:custDataLst>
          </p:nvPr>
        </p:nvPicPr>
        <p:blipFill>
          <a:blip r:embed="rId13"/>
          <a:stretch>
            <a:fillRect/>
          </a:stretch>
        </p:blipFill>
        <p:spPr>
          <a:xfrm flipV="1">
            <a:off x="-2271" y="1107995"/>
            <a:ext cx="6950535" cy="184340"/>
          </a:xfrm>
          <a:prstGeom prst="rect">
            <a:avLst/>
          </a:prstGeom>
        </p:spPr>
      </p:pic>
      <p:sp>
        <p:nvSpPr>
          <p:cNvPr id="3" name="Espace réservé du contenu 2"/>
          <p:cNvSpPr>
            <a:spLocks noGrp="1"/>
          </p:cNvSpPr>
          <p:nvPr>
            <p:ph idx="1"/>
            <p:custDataLst>
              <p:tags r:id="rId7"/>
            </p:custDataLst>
          </p:nvPr>
        </p:nvSpPr>
        <p:spPr>
          <a:xfrm>
            <a:off x="467544" y="1241376"/>
            <a:ext cx="8498774" cy="5427984"/>
          </a:xfrm>
        </p:spPr>
        <p:txBody>
          <a:bodyPr>
            <a:noAutofit/>
          </a:bodyPr>
          <a:lstStyle/>
          <a:p>
            <a:pPr marL="0" indent="0">
              <a:spcBef>
                <a:spcPts val="0"/>
              </a:spcBef>
              <a:buNone/>
            </a:pPr>
            <a:endParaRPr lang="fr-CA" sz="2400" dirty="0"/>
          </a:p>
          <a:p>
            <a:pPr marL="0" indent="0">
              <a:spcBef>
                <a:spcPts val="0"/>
              </a:spcBef>
              <a:buNone/>
            </a:pPr>
            <a:r>
              <a:rPr lang="fr-CA" sz="2400" dirty="0"/>
              <a:t>Éviter de travailler en silo</a:t>
            </a:r>
          </a:p>
          <a:p>
            <a:pPr marL="0" indent="0">
              <a:buNone/>
            </a:pPr>
            <a:endParaRPr lang="fr-CA" sz="2400" dirty="0"/>
          </a:p>
          <a:p>
            <a:pPr marL="0" indent="0">
              <a:buNone/>
            </a:pPr>
            <a:r>
              <a:rPr lang="fr-CA" sz="2400" dirty="0"/>
              <a:t>On ne sait pas ce qu’on ne sait pas ! </a:t>
            </a:r>
          </a:p>
          <a:p>
            <a:pPr marL="0" indent="0">
              <a:buNone/>
            </a:pPr>
            <a:endParaRPr lang="fr-CA" sz="2400" dirty="0"/>
          </a:p>
          <a:p>
            <a:pPr marL="0" indent="0">
              <a:buNone/>
            </a:pPr>
            <a:r>
              <a:rPr lang="fr-CA" sz="2400" dirty="0"/>
              <a:t>Travailler ensemble c’est : </a:t>
            </a:r>
          </a:p>
          <a:p>
            <a:pPr marL="0" indent="0">
              <a:buNone/>
            </a:pPr>
            <a:r>
              <a:rPr lang="fr-CA" sz="2400" dirty="0"/>
              <a:t>Travailler vers UN objectif commun : SAUVER DES VIES</a:t>
            </a:r>
          </a:p>
          <a:p>
            <a:pPr marL="0" indent="0">
              <a:buNone/>
            </a:pPr>
            <a:endParaRPr lang="fr-CA" sz="2400" dirty="0"/>
          </a:p>
          <a:p>
            <a:pPr marL="0" indent="0">
              <a:buNone/>
            </a:pPr>
            <a:r>
              <a:rPr lang="fr-CA" sz="2400" dirty="0"/>
              <a:t>Il est important de maintenir et développer son réseau de partenaires</a:t>
            </a:r>
          </a:p>
          <a:p>
            <a:pPr marL="0" indent="0">
              <a:spcBef>
                <a:spcPts val="0"/>
              </a:spcBef>
              <a:buNone/>
            </a:pPr>
            <a:endParaRPr lang="fr-CA" sz="2400" dirty="0"/>
          </a:p>
          <a:p>
            <a:pPr marL="0" indent="0">
              <a:spcBef>
                <a:spcPts val="0"/>
              </a:spcBef>
              <a:buNone/>
            </a:pPr>
            <a:endParaRPr lang="fr-CA" sz="2400" dirty="0"/>
          </a:p>
          <a:p>
            <a:pPr marL="0" indent="0">
              <a:spcBef>
                <a:spcPts val="0"/>
              </a:spcBef>
              <a:buNone/>
            </a:pPr>
            <a:endParaRPr lang="fr-CA" sz="2400" dirty="0"/>
          </a:p>
          <a:p>
            <a:pPr marL="0" indent="0">
              <a:spcBef>
                <a:spcPts val="0"/>
              </a:spcBef>
              <a:buNone/>
            </a:pPr>
            <a:r>
              <a:rPr lang="fr-CA" sz="2400" dirty="0"/>
              <a:t> </a:t>
            </a:r>
          </a:p>
          <a:p>
            <a:endParaRPr lang="fr-CA" sz="1400" dirty="0"/>
          </a:p>
        </p:txBody>
      </p:sp>
      <p:pic>
        <p:nvPicPr>
          <p:cNvPr id="15" name="Image 14">
            <a:extLst>
              <a:ext uri="{FF2B5EF4-FFF2-40B4-BE49-F238E27FC236}">
                <a16:creationId xmlns:a16="http://schemas.microsoft.com/office/drawing/2014/main" id="{BD945C21-8DE8-423F-9D5D-FD2C5133234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402352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stretch>
            <a:fillRect/>
          </a:stretch>
        </p:blipFill>
        <p:spPr>
          <a:xfrm>
            <a:off x="11493" y="1124744"/>
            <a:ext cx="9132507" cy="5733256"/>
          </a:xfrm>
          <a:prstGeom prst="rect">
            <a:avLst/>
          </a:prstGeom>
        </p:spPr>
      </p:pic>
      <p:pic>
        <p:nvPicPr>
          <p:cNvPr id="6" name="Image 5"/>
          <p:cNvPicPr>
            <a:picLocks noChangeAspect="1"/>
          </p:cNvPicPr>
          <p:nvPr/>
        </p:nvPicPr>
        <p:blipFill>
          <a:blip r:embed="rId5"/>
          <a:stretch>
            <a:fillRect/>
          </a:stretch>
        </p:blipFill>
        <p:spPr>
          <a:xfrm>
            <a:off x="-16606" y="-1"/>
            <a:ext cx="9180000" cy="189041"/>
          </a:xfrm>
          <a:prstGeom prst="rect">
            <a:avLst/>
          </a:prstGeom>
        </p:spPr>
      </p:pic>
      <p:sp>
        <p:nvSpPr>
          <p:cNvPr id="7" name="Titre 1"/>
          <p:cNvSpPr txBox="1">
            <a:spLocks/>
          </p:cNvSpPr>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LANGAGE COMMUN</a:t>
            </a:r>
            <a:r>
              <a:rPr lang="fr-CA" dirty="0"/>
              <a:t>	</a:t>
            </a:r>
          </a:p>
        </p:txBody>
      </p:sp>
      <p:pic>
        <p:nvPicPr>
          <p:cNvPr id="8" name="Image 7"/>
          <p:cNvPicPr>
            <a:picLocks noChangeAspect="1"/>
          </p:cNvPicPr>
          <p:nvPr/>
        </p:nvPicPr>
        <p:blipFill>
          <a:blip r:embed="rId6"/>
          <a:stretch>
            <a:fillRect/>
          </a:stretch>
        </p:blipFill>
        <p:spPr>
          <a:xfrm>
            <a:off x="-2271" y="908720"/>
            <a:ext cx="9146271" cy="242574"/>
          </a:xfrm>
          <a:prstGeom prst="rect">
            <a:avLst/>
          </a:prstGeom>
        </p:spPr>
      </p:pic>
      <p:pic>
        <p:nvPicPr>
          <p:cNvPr id="2" name="Image 1"/>
          <p:cNvPicPr>
            <a:picLocks noChangeAspect="1"/>
          </p:cNvPicPr>
          <p:nvPr/>
        </p:nvPicPr>
        <p:blipFill>
          <a:blip r:embed="rId7"/>
          <a:stretch>
            <a:fillRect/>
          </a:stretch>
        </p:blipFill>
        <p:spPr>
          <a:xfrm>
            <a:off x="6732240" y="5157192"/>
            <a:ext cx="2160240" cy="1343343"/>
          </a:xfrm>
          <a:prstGeom prst="rect">
            <a:avLst/>
          </a:prstGeom>
        </p:spPr>
      </p:pic>
      <p:sp>
        <p:nvSpPr>
          <p:cNvPr id="17" name="Espace réservé du contenu 2"/>
          <p:cNvSpPr txBox="1">
            <a:spLocks/>
          </p:cNvSpPr>
          <p:nvPr/>
        </p:nvSpPr>
        <p:spPr>
          <a:xfrm>
            <a:off x="611560" y="1628800"/>
            <a:ext cx="7848872"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2400" dirty="0">
                <a:solidFill>
                  <a:srgbClr val="000000"/>
                </a:solidFill>
                <a:latin typeface="Helvetica"/>
                <a:cs typeface="Helvetica"/>
              </a:rPr>
              <a:t>Qu’est-ce qu’une situation à haut risque ?</a:t>
            </a:r>
          </a:p>
          <a:p>
            <a:pPr marL="0" indent="0" algn="ctr">
              <a:buNone/>
            </a:pPr>
            <a:endParaRPr lang="fr-CA" sz="2400" dirty="0">
              <a:solidFill>
                <a:srgbClr val="000000"/>
              </a:solidFill>
              <a:latin typeface="Helvetica"/>
              <a:cs typeface="Helvetica"/>
            </a:endParaRPr>
          </a:p>
          <a:p>
            <a:pPr>
              <a:buFontTx/>
              <a:buChar char="-"/>
            </a:pPr>
            <a:r>
              <a:rPr lang="fr-CA" sz="2400" dirty="0">
                <a:solidFill>
                  <a:srgbClr val="000000"/>
                </a:solidFill>
                <a:latin typeface="Helvetica"/>
                <a:cs typeface="Helvetica"/>
              </a:rPr>
              <a:t>Outil créé à partir de l’étude de 46 dossiers d’homicides conjugaux (suivis ou non d’un suicide)</a:t>
            </a:r>
          </a:p>
          <a:p>
            <a:pPr>
              <a:buFontTx/>
              <a:buChar char="-"/>
            </a:pPr>
            <a:r>
              <a:rPr lang="fr-CA" sz="2400" dirty="0">
                <a:solidFill>
                  <a:srgbClr val="000000"/>
                </a:solidFill>
                <a:latin typeface="Helvetica"/>
                <a:cs typeface="Helvetica"/>
              </a:rPr>
              <a:t>Identification et validation des meilleures pratiques</a:t>
            </a:r>
          </a:p>
          <a:p>
            <a:pPr>
              <a:buFontTx/>
              <a:buChar char="-"/>
            </a:pPr>
            <a:r>
              <a:rPr lang="fr-CA" sz="2400" dirty="0">
                <a:solidFill>
                  <a:srgbClr val="000000"/>
                </a:solidFill>
                <a:latin typeface="Helvetica"/>
                <a:cs typeface="Helvetica"/>
              </a:rPr>
              <a:t>Construction de l’outil</a:t>
            </a:r>
          </a:p>
          <a:p>
            <a:pPr>
              <a:buFontTx/>
              <a:buChar char="-"/>
            </a:pPr>
            <a:r>
              <a:rPr lang="fr-CA" sz="2400" dirty="0">
                <a:solidFill>
                  <a:srgbClr val="000000"/>
                </a:solidFill>
                <a:latin typeface="Helvetica"/>
                <a:cs typeface="Helvetica"/>
              </a:rPr>
              <a:t>Plusieurs autres études arrivent au même conclusion</a:t>
            </a:r>
          </a:p>
          <a:p>
            <a:pPr marL="0" indent="0" algn="ctr">
              <a:buNone/>
            </a:pPr>
            <a:endParaRPr lang="fr-CA" sz="2400" dirty="0">
              <a:solidFill>
                <a:srgbClr val="000000"/>
              </a:solidFill>
              <a:latin typeface="Helvetica"/>
              <a:cs typeface="Helvetica"/>
            </a:endParaRPr>
          </a:p>
          <a:p>
            <a:pPr marL="0" indent="0">
              <a:buNone/>
            </a:pPr>
            <a:endParaRPr lang="fr-CA" sz="2400" dirty="0">
              <a:latin typeface="Helvetica"/>
              <a:cs typeface="Helvetica"/>
            </a:endParaRPr>
          </a:p>
        </p:txBody>
      </p:sp>
      <p:pic>
        <p:nvPicPr>
          <p:cNvPr id="18" name="Image 17"/>
          <p:cNvPicPr>
            <a:picLocks noChangeAspect="1"/>
          </p:cNvPicPr>
          <p:nvPr/>
        </p:nvPicPr>
        <p:blipFill>
          <a:blip r:embed="rId8"/>
          <a:stretch>
            <a:fillRect/>
          </a:stretch>
        </p:blipFill>
        <p:spPr>
          <a:xfrm>
            <a:off x="179512" y="260648"/>
            <a:ext cx="38100" cy="4114800"/>
          </a:xfrm>
          <a:prstGeom prst="rect">
            <a:avLst/>
          </a:prstGeom>
        </p:spPr>
      </p:pic>
      <p:pic>
        <p:nvPicPr>
          <p:cNvPr id="19" name="Image 18"/>
          <p:cNvPicPr>
            <a:picLocks noChangeAspect="1"/>
          </p:cNvPicPr>
          <p:nvPr/>
        </p:nvPicPr>
        <p:blipFill>
          <a:blip r:embed="rId8"/>
          <a:stretch>
            <a:fillRect/>
          </a:stretch>
        </p:blipFill>
        <p:spPr>
          <a:xfrm>
            <a:off x="8964488" y="260648"/>
            <a:ext cx="38100" cy="4114800"/>
          </a:xfrm>
          <a:prstGeom prst="rect">
            <a:avLst/>
          </a:prstGeom>
        </p:spPr>
      </p:pic>
      <p:pic>
        <p:nvPicPr>
          <p:cNvPr id="11" name="Image 10">
            <a:extLst>
              <a:ext uri="{FF2B5EF4-FFF2-40B4-BE49-F238E27FC236}">
                <a16:creationId xmlns:a16="http://schemas.microsoft.com/office/drawing/2014/main" id="{3867A5C9-17D2-436D-AFD0-75BDC9EC17C0}"/>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83568" y="5346213"/>
            <a:ext cx="4824536" cy="1206134"/>
          </a:xfrm>
          <a:prstGeom prst="rect">
            <a:avLst/>
          </a:prstGeom>
        </p:spPr>
      </p:pic>
      <p:pic>
        <p:nvPicPr>
          <p:cNvPr id="12" name="Image 11">
            <a:extLst>
              <a:ext uri="{FF2B5EF4-FFF2-40B4-BE49-F238E27FC236}">
                <a16:creationId xmlns:a16="http://schemas.microsoft.com/office/drawing/2014/main" id="{F958F71C-BC5C-4FAF-A71E-5B0EE42916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14473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sp>
        <p:nvSpPr>
          <p:cNvPr id="3" name="Espace réservé du contenu 2"/>
          <p:cNvSpPr>
            <a:spLocks noGrp="1"/>
          </p:cNvSpPr>
          <p:nvPr>
            <p:ph idx="1"/>
            <p:custDataLst>
              <p:tags r:id="rId2"/>
            </p:custDataLst>
          </p:nvPr>
        </p:nvSpPr>
        <p:spPr>
          <a:xfrm>
            <a:off x="557300" y="1376772"/>
            <a:ext cx="7762056" cy="5004556"/>
          </a:xfrm>
        </p:spPr>
        <p:txBody>
          <a:bodyPr>
            <a:normAutofit/>
          </a:bodyPr>
          <a:lstStyle/>
          <a:p>
            <a:pPr marL="0" indent="0">
              <a:buNone/>
            </a:pPr>
            <a:endParaRPr lang="fr-CA" sz="2200" dirty="0"/>
          </a:p>
          <a:p>
            <a:pPr>
              <a:lnSpc>
                <a:spcPct val="110000"/>
              </a:lnSpc>
              <a:spcBef>
                <a:spcPts val="0"/>
              </a:spcBef>
            </a:pPr>
            <a:r>
              <a:rPr lang="fr-CA" sz="2400" dirty="0"/>
              <a:t>On ne présume de rien, pas d’interprétation</a:t>
            </a:r>
          </a:p>
          <a:p>
            <a:pPr>
              <a:lnSpc>
                <a:spcPct val="110000"/>
              </a:lnSpc>
              <a:spcBef>
                <a:spcPts val="0"/>
              </a:spcBef>
            </a:pPr>
            <a:endParaRPr lang="fr-CA" sz="2400" dirty="0"/>
          </a:p>
          <a:p>
            <a:pPr>
              <a:lnSpc>
                <a:spcPct val="110000"/>
              </a:lnSpc>
              <a:spcBef>
                <a:spcPts val="0"/>
              </a:spcBef>
            </a:pPr>
            <a:r>
              <a:rPr lang="fr-CA" sz="2400" dirty="0"/>
              <a:t>La grille est basée sur des FAITS</a:t>
            </a:r>
          </a:p>
          <a:p>
            <a:pPr marL="0" indent="0">
              <a:lnSpc>
                <a:spcPct val="110000"/>
              </a:lnSpc>
              <a:spcBef>
                <a:spcPts val="0"/>
              </a:spcBef>
              <a:buNone/>
            </a:pPr>
            <a:endParaRPr lang="fr-CA" sz="2400" dirty="0"/>
          </a:p>
          <a:p>
            <a:pPr>
              <a:lnSpc>
                <a:spcPct val="110000"/>
              </a:lnSpc>
              <a:spcBef>
                <a:spcPts val="0"/>
              </a:spcBef>
            </a:pPr>
            <a:r>
              <a:rPr lang="fr-CA" sz="2400" dirty="0"/>
              <a:t>Le niveau de risque n’est pas une question de nombre de facteurs</a:t>
            </a:r>
          </a:p>
          <a:p>
            <a:pPr>
              <a:lnSpc>
                <a:spcPct val="110000"/>
              </a:lnSpc>
              <a:spcBef>
                <a:spcPts val="0"/>
              </a:spcBef>
            </a:pPr>
            <a:endParaRPr lang="fr-CA" sz="2400" dirty="0"/>
          </a:p>
          <a:p>
            <a:pPr>
              <a:lnSpc>
                <a:spcPct val="110000"/>
              </a:lnSpc>
              <a:spcBef>
                <a:spcPts val="0"/>
              </a:spcBef>
            </a:pPr>
            <a:r>
              <a:rPr lang="fr-CA" sz="2400" dirty="0"/>
              <a:t>Il faut aussi tenir compte du caractère contemporain des facteurs de risque</a:t>
            </a:r>
          </a:p>
          <a:p>
            <a:pPr>
              <a:lnSpc>
                <a:spcPct val="110000"/>
              </a:lnSpc>
              <a:spcBef>
                <a:spcPts val="0"/>
              </a:spcBef>
            </a:pPr>
            <a:endParaRPr lang="fr-CA" sz="2400" dirty="0"/>
          </a:p>
          <a:p>
            <a:pPr>
              <a:lnSpc>
                <a:spcPct val="110000"/>
              </a:lnSpc>
              <a:spcBef>
                <a:spcPts val="0"/>
              </a:spcBef>
            </a:pPr>
            <a:r>
              <a:rPr lang="fr-CA" sz="2400" dirty="0"/>
              <a:t>Les limites de l’outil</a:t>
            </a:r>
          </a:p>
          <a:p>
            <a:pPr>
              <a:lnSpc>
                <a:spcPct val="110000"/>
              </a:lnSpc>
              <a:spcBef>
                <a:spcPts val="0"/>
              </a:spcBef>
            </a:pPr>
            <a:endParaRPr lang="fr-CA" sz="2400" dirty="0"/>
          </a:p>
        </p:txBody>
      </p:sp>
      <p:pic>
        <p:nvPicPr>
          <p:cNvPr id="10" name="Image 9"/>
          <p:cNvPicPr>
            <a:picLocks noChangeAspect="1"/>
          </p:cNvPicPr>
          <p:nvPr>
            <p:custDataLst>
              <p:tags r:id="rId3"/>
            </p:custDataLst>
          </p:nvPr>
        </p:nvPicPr>
        <p:blipFill>
          <a:blip r:embed="rId11"/>
          <a:stretch>
            <a:fillRect/>
          </a:stretch>
        </p:blipFill>
        <p:spPr>
          <a:xfrm>
            <a:off x="-16606" y="-1"/>
            <a:ext cx="9180000" cy="189041"/>
          </a:xfrm>
          <a:prstGeom prst="rect">
            <a:avLst/>
          </a:prstGeom>
        </p:spPr>
      </p:pic>
      <p:pic>
        <p:nvPicPr>
          <p:cNvPr id="11" name="Image 10"/>
          <p:cNvPicPr>
            <a:picLocks noChangeAspect="1"/>
          </p:cNvPicPr>
          <p:nvPr>
            <p:custDataLst>
              <p:tags r:id="rId4"/>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5"/>
            </p:custDataLst>
          </p:nvPr>
        </p:nvPicPr>
        <p:blipFill>
          <a:blip r:embed="rId12"/>
          <a:stretch>
            <a:fillRect/>
          </a:stretch>
        </p:blipFill>
        <p:spPr>
          <a:xfrm>
            <a:off x="8964488" y="260648"/>
            <a:ext cx="38100" cy="4114800"/>
          </a:xfrm>
          <a:prstGeom prst="rect">
            <a:avLst/>
          </a:prstGeom>
        </p:spPr>
      </p:pic>
      <p:sp>
        <p:nvSpPr>
          <p:cNvPr id="13" name="Titre 1"/>
          <p:cNvSpPr txBox="1">
            <a:spLocks/>
          </p:cNvSpPr>
          <p:nvPr>
            <p:custDataLst>
              <p:tags r:id="rId6"/>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LES PRÉMISSES</a:t>
            </a:r>
            <a:endParaRPr lang="fr-CA" dirty="0"/>
          </a:p>
        </p:txBody>
      </p:sp>
      <p:pic>
        <p:nvPicPr>
          <p:cNvPr id="14" name="Image 13"/>
          <p:cNvPicPr>
            <a:picLocks noChangeAspect="1"/>
          </p:cNvPicPr>
          <p:nvPr>
            <p:custDataLst>
              <p:tags r:id="rId7"/>
            </p:custDataLst>
          </p:nvPr>
        </p:nvPicPr>
        <p:blipFill>
          <a:blip r:embed="rId13"/>
          <a:stretch>
            <a:fillRect/>
          </a:stretch>
        </p:blipFill>
        <p:spPr>
          <a:xfrm flipV="1">
            <a:off x="-2271" y="1107995"/>
            <a:ext cx="6950535" cy="184340"/>
          </a:xfrm>
          <a:prstGeom prst="rect">
            <a:avLst/>
          </a:prstGeom>
        </p:spPr>
      </p:pic>
      <p:pic>
        <p:nvPicPr>
          <p:cNvPr id="16" name="Image 15">
            <a:extLst>
              <a:ext uri="{FF2B5EF4-FFF2-40B4-BE49-F238E27FC236}">
                <a16:creationId xmlns:a16="http://schemas.microsoft.com/office/drawing/2014/main" id="{E11AECF6-79F4-4DFA-ACF2-E1F4E9DB82B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242809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sp>
        <p:nvSpPr>
          <p:cNvPr id="3" name="Espace réservé du contenu 2"/>
          <p:cNvSpPr>
            <a:spLocks noGrp="1"/>
          </p:cNvSpPr>
          <p:nvPr>
            <p:ph idx="1"/>
            <p:custDataLst>
              <p:tags r:id="rId2"/>
            </p:custDataLst>
          </p:nvPr>
        </p:nvSpPr>
        <p:spPr>
          <a:xfrm>
            <a:off x="457200" y="1309084"/>
            <a:ext cx="8229600" cy="4945269"/>
          </a:xfrm>
        </p:spPr>
        <p:txBody>
          <a:bodyPr>
            <a:normAutofit/>
          </a:bodyPr>
          <a:lstStyle/>
          <a:p>
            <a:pPr marL="0" indent="0" algn="just">
              <a:buNone/>
            </a:pPr>
            <a:endParaRPr lang="fr-CA" dirty="0"/>
          </a:p>
          <a:p>
            <a:pPr lvl="1">
              <a:buFont typeface="Arial"/>
              <a:buChar char="•"/>
            </a:pPr>
            <a:r>
              <a:rPr lang="fr-CA" sz="2400" dirty="0">
                <a:solidFill>
                  <a:schemeClr val="tx1">
                    <a:lumMod val="65000"/>
                    <a:lumOff val="35000"/>
                  </a:schemeClr>
                </a:solidFill>
              </a:rPr>
              <a:t>Appréhension à affronter une telle situation</a:t>
            </a:r>
          </a:p>
          <a:p>
            <a:pPr lvl="1">
              <a:buFont typeface="Arial"/>
              <a:buChar char="•"/>
            </a:pPr>
            <a:r>
              <a:rPr lang="fr-CA" sz="2400" dirty="0">
                <a:solidFill>
                  <a:schemeClr val="tx1">
                    <a:lumMod val="65000"/>
                    <a:lumOff val="35000"/>
                  </a:schemeClr>
                </a:solidFill>
              </a:rPr>
              <a:t>Peur d’induire une idée non présente</a:t>
            </a:r>
          </a:p>
          <a:p>
            <a:pPr lvl="1">
              <a:buFont typeface="Arial"/>
              <a:buChar char="•"/>
            </a:pPr>
            <a:r>
              <a:rPr lang="fr-CA" sz="2400" dirty="0">
                <a:solidFill>
                  <a:schemeClr val="tx1">
                    <a:lumMod val="65000"/>
                    <a:lumOff val="35000"/>
                  </a:schemeClr>
                </a:solidFill>
              </a:rPr>
              <a:t>Seuil de tolérance de l’intervenant-e en lien avec le risque d’homicide</a:t>
            </a:r>
          </a:p>
          <a:p>
            <a:pPr lvl="1">
              <a:buFont typeface="Arial"/>
              <a:buChar char="•"/>
            </a:pPr>
            <a:r>
              <a:rPr lang="fr-CA" sz="2400" dirty="0">
                <a:solidFill>
                  <a:schemeClr val="tx1">
                    <a:lumMod val="65000"/>
                    <a:lumOff val="35000"/>
                  </a:schemeClr>
                </a:solidFill>
              </a:rPr>
              <a:t>Peur du participant</a:t>
            </a:r>
          </a:p>
          <a:p>
            <a:pPr lvl="1">
              <a:buFont typeface="Arial"/>
              <a:buChar char="•"/>
            </a:pPr>
            <a:r>
              <a:rPr lang="fr-CA" sz="2400" dirty="0">
                <a:solidFill>
                  <a:schemeClr val="tx1">
                    <a:lumMod val="65000"/>
                    <a:lumOff val="35000"/>
                  </a:schemeClr>
                </a:solidFill>
              </a:rPr>
              <a:t>Sympathie envers le participant</a:t>
            </a:r>
          </a:p>
          <a:p>
            <a:pPr lvl="1">
              <a:buFont typeface="Arial"/>
              <a:buChar char="•"/>
            </a:pPr>
            <a:r>
              <a:rPr lang="fr-CA" sz="2400" dirty="0">
                <a:solidFill>
                  <a:schemeClr val="tx1">
                    <a:lumMod val="65000"/>
                    <a:lumOff val="35000"/>
                  </a:schemeClr>
                </a:solidFill>
              </a:rPr>
              <a:t>Enjeux personnels de l’</a:t>
            </a:r>
            <a:r>
              <a:rPr lang="fr-CA" sz="2400" dirty="0" err="1">
                <a:solidFill>
                  <a:schemeClr val="tx1">
                    <a:lumMod val="65000"/>
                    <a:lumOff val="35000"/>
                  </a:schemeClr>
                </a:solidFill>
              </a:rPr>
              <a:t>intervenant-e</a:t>
            </a:r>
            <a:endParaRPr lang="fr-CA" sz="2400" dirty="0">
              <a:solidFill>
                <a:schemeClr val="tx1">
                  <a:lumMod val="65000"/>
                  <a:lumOff val="35000"/>
                </a:schemeClr>
              </a:solidFill>
            </a:endParaRPr>
          </a:p>
          <a:p>
            <a:pPr lvl="1">
              <a:buFont typeface="Arial"/>
              <a:buChar char="•"/>
            </a:pPr>
            <a:endParaRPr lang="fr-CA" sz="2400" dirty="0">
              <a:solidFill>
                <a:schemeClr val="tx1">
                  <a:lumMod val="65000"/>
                  <a:lumOff val="35000"/>
                </a:schemeClr>
              </a:solidFill>
            </a:endParaRPr>
          </a:p>
          <a:p>
            <a:pPr lvl="1">
              <a:buFont typeface="Wingdings" panose="05000000000000000000" pitchFamily="2" charset="2"/>
              <a:buChar char="v"/>
            </a:pPr>
            <a:r>
              <a:rPr lang="fr-CA" sz="2400" b="1" dirty="0">
                <a:solidFill>
                  <a:schemeClr val="tx1">
                    <a:lumMod val="65000"/>
                    <a:lumOff val="35000"/>
                  </a:schemeClr>
                </a:solidFill>
              </a:rPr>
              <a:t>Se former en VC ET en intervention auprès des auteurs</a:t>
            </a:r>
          </a:p>
        </p:txBody>
      </p:sp>
      <p:pic>
        <p:nvPicPr>
          <p:cNvPr id="10" name="Image 9"/>
          <p:cNvPicPr>
            <a:picLocks noChangeAspect="1"/>
          </p:cNvPicPr>
          <p:nvPr>
            <p:custDataLst>
              <p:tags r:id="rId3"/>
            </p:custDataLst>
          </p:nvPr>
        </p:nvPicPr>
        <p:blipFill>
          <a:blip r:embed="rId11"/>
          <a:stretch>
            <a:fillRect/>
          </a:stretch>
        </p:blipFill>
        <p:spPr>
          <a:xfrm>
            <a:off x="-16606" y="-1"/>
            <a:ext cx="9180000" cy="189041"/>
          </a:xfrm>
          <a:prstGeom prst="rect">
            <a:avLst/>
          </a:prstGeom>
        </p:spPr>
      </p:pic>
      <p:pic>
        <p:nvPicPr>
          <p:cNvPr id="11" name="Image 10"/>
          <p:cNvPicPr>
            <a:picLocks noChangeAspect="1"/>
          </p:cNvPicPr>
          <p:nvPr>
            <p:custDataLst>
              <p:tags r:id="rId4"/>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5"/>
            </p:custDataLst>
          </p:nvPr>
        </p:nvPicPr>
        <p:blipFill>
          <a:blip r:embed="rId12"/>
          <a:stretch>
            <a:fillRect/>
          </a:stretch>
        </p:blipFill>
        <p:spPr>
          <a:xfrm>
            <a:off x="8964488" y="260648"/>
            <a:ext cx="38100" cy="4114800"/>
          </a:xfrm>
          <a:prstGeom prst="rect">
            <a:avLst/>
          </a:prstGeom>
        </p:spPr>
      </p:pic>
      <p:sp>
        <p:nvSpPr>
          <p:cNvPr id="13" name="Titre 1"/>
          <p:cNvSpPr txBox="1">
            <a:spLocks/>
          </p:cNvSpPr>
          <p:nvPr>
            <p:custDataLst>
              <p:tags r:id="rId6"/>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BIAIS POSSIBLES</a:t>
            </a:r>
            <a:endParaRPr lang="fr-CA" dirty="0">
              <a:solidFill>
                <a:prstClr val="black"/>
              </a:solidFill>
            </a:endParaRPr>
          </a:p>
        </p:txBody>
      </p:sp>
      <p:pic>
        <p:nvPicPr>
          <p:cNvPr id="14" name="Image 13"/>
          <p:cNvPicPr>
            <a:picLocks noChangeAspect="1"/>
          </p:cNvPicPr>
          <p:nvPr>
            <p:custDataLst>
              <p:tags r:id="rId7"/>
            </p:custDataLst>
          </p:nvPr>
        </p:nvPicPr>
        <p:blipFill>
          <a:blip r:embed="rId13"/>
          <a:stretch>
            <a:fillRect/>
          </a:stretch>
        </p:blipFill>
        <p:spPr>
          <a:xfrm flipV="1">
            <a:off x="-2271" y="1107995"/>
            <a:ext cx="6950535" cy="184340"/>
          </a:xfrm>
          <a:prstGeom prst="rect">
            <a:avLst/>
          </a:prstGeom>
        </p:spPr>
      </p:pic>
      <p:pic>
        <p:nvPicPr>
          <p:cNvPr id="15" name="Image 14">
            <a:extLst>
              <a:ext uri="{FF2B5EF4-FFF2-40B4-BE49-F238E27FC236}">
                <a16:creationId xmlns:a16="http://schemas.microsoft.com/office/drawing/2014/main" id="{C30B131E-43B1-4058-A5B9-7C48027C02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277739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stretch>
            <a:fillRect/>
          </a:stretch>
        </p:blipFill>
        <p:spPr>
          <a:xfrm>
            <a:off x="-16606" y="-1"/>
            <a:ext cx="9180000" cy="189041"/>
          </a:xfrm>
          <a:prstGeom prst="rect">
            <a:avLst/>
          </a:prstGeom>
        </p:spPr>
      </p:pic>
      <p:pic>
        <p:nvPicPr>
          <p:cNvPr id="5" name="Espace réservé pour une image  4" descr="Window"/>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547664" y="305673"/>
            <a:ext cx="5832648" cy="6459118"/>
          </a:xfrm>
          <a:prstGeom prst="rect">
            <a:avLst/>
          </a:prstGeom>
        </p:spPr>
      </p:pic>
    </p:spTree>
    <p:extLst>
      <p:ext uri="{BB962C8B-B14F-4D97-AF65-F5344CB8AC3E}">
        <p14:creationId xmlns:p14="http://schemas.microsoft.com/office/powerpoint/2010/main" val="13020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stretch>
            <a:fillRect/>
          </a:stretch>
        </p:blipFill>
        <p:spPr>
          <a:xfrm>
            <a:off x="-16606" y="-1"/>
            <a:ext cx="9180000" cy="189041"/>
          </a:xfrm>
          <a:prstGeom prst="rect">
            <a:avLst/>
          </a:prstGeom>
        </p:spPr>
      </p:pic>
      <p:pic>
        <p:nvPicPr>
          <p:cNvPr id="7" name="Espace réservé pour une 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71401" y="1196752"/>
            <a:ext cx="8403986" cy="4079787"/>
          </a:xfrm>
          <a:prstGeom prst="rect">
            <a:avLst/>
          </a:prstGeom>
        </p:spPr>
      </p:pic>
    </p:spTree>
    <p:extLst>
      <p:ext uri="{BB962C8B-B14F-4D97-AF65-F5344CB8AC3E}">
        <p14:creationId xmlns:p14="http://schemas.microsoft.com/office/powerpoint/2010/main" val="58947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stretch>
            <a:fillRect/>
          </a:stretch>
        </p:blipFill>
        <p:spPr>
          <a:xfrm>
            <a:off x="-16606" y="-1"/>
            <a:ext cx="9180000" cy="189041"/>
          </a:xfrm>
          <a:prstGeom prst="rect">
            <a:avLst/>
          </a:prstGeom>
        </p:spPr>
      </p:pic>
      <p:pic>
        <p:nvPicPr>
          <p:cNvPr id="5" name="Image 4"/>
          <p:cNvPicPr>
            <a:picLocks noChangeAspect="1"/>
          </p:cNvPicPr>
          <p:nvPr/>
        </p:nvPicPr>
        <p:blipFill>
          <a:blip r:embed="rId5"/>
          <a:stretch>
            <a:fillRect/>
          </a:stretch>
        </p:blipFill>
        <p:spPr>
          <a:xfrm>
            <a:off x="683568" y="836712"/>
            <a:ext cx="7780115" cy="5686276"/>
          </a:xfrm>
          <a:prstGeom prst="rect">
            <a:avLst/>
          </a:prstGeom>
        </p:spPr>
      </p:pic>
    </p:spTree>
    <p:extLst>
      <p:ext uri="{BB962C8B-B14F-4D97-AF65-F5344CB8AC3E}">
        <p14:creationId xmlns:p14="http://schemas.microsoft.com/office/powerpoint/2010/main" val="57564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stretch>
            <a:fillRect/>
          </a:stretch>
        </p:blipFill>
        <p:spPr>
          <a:xfrm>
            <a:off x="-16606" y="-1"/>
            <a:ext cx="9180000" cy="189041"/>
          </a:xfrm>
          <a:prstGeom prst="rect">
            <a:avLst/>
          </a:prstGeom>
        </p:spPr>
      </p:pic>
      <p:pic>
        <p:nvPicPr>
          <p:cNvPr id="5" name="Image 4"/>
          <p:cNvPicPr>
            <a:picLocks noChangeAspect="1"/>
          </p:cNvPicPr>
          <p:nvPr/>
        </p:nvPicPr>
        <p:blipFill>
          <a:blip r:embed="rId5"/>
          <a:stretch>
            <a:fillRect/>
          </a:stretch>
        </p:blipFill>
        <p:spPr>
          <a:xfrm>
            <a:off x="539552" y="836712"/>
            <a:ext cx="8009584" cy="5640552"/>
          </a:xfrm>
          <a:prstGeom prst="rect">
            <a:avLst/>
          </a:prstGeom>
        </p:spPr>
      </p:pic>
    </p:spTree>
    <p:extLst>
      <p:ext uri="{BB962C8B-B14F-4D97-AF65-F5344CB8AC3E}">
        <p14:creationId xmlns:p14="http://schemas.microsoft.com/office/powerpoint/2010/main" val="382563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9"/>
          <a:stretch>
            <a:fillRect/>
          </a:stretch>
        </p:blipFill>
        <p:spPr>
          <a:xfrm>
            <a:off x="234225" y="1242167"/>
            <a:ext cx="8468461" cy="5208226"/>
          </a:xfrm>
          <a:prstGeom prst="rect">
            <a:avLst/>
          </a:prstGeom>
        </p:spPr>
      </p:pic>
      <p:pic>
        <p:nvPicPr>
          <p:cNvPr id="13" name="Image 12"/>
          <p:cNvPicPr>
            <a:picLocks noChangeAspect="1"/>
          </p:cNvPicPr>
          <p:nvPr>
            <p:custDataLst>
              <p:tags r:id="rId2"/>
            </p:custDataLst>
          </p:nvPr>
        </p:nvPicPr>
        <p:blipFill>
          <a:blip r:embed="rId10"/>
          <a:stretch>
            <a:fillRect/>
          </a:stretch>
        </p:blipFill>
        <p:spPr>
          <a:xfrm>
            <a:off x="-16606" y="-1"/>
            <a:ext cx="9180000" cy="189041"/>
          </a:xfrm>
          <a:prstGeom prst="rect">
            <a:avLst/>
          </a:prstGeom>
        </p:spPr>
      </p:pic>
      <p:sp>
        <p:nvSpPr>
          <p:cNvPr id="14" name="Titre 1"/>
          <p:cNvSpPr txBox="1">
            <a:spLocks/>
          </p:cNvSpPr>
          <p:nvPr>
            <p:custDataLst>
              <p:tags r:id="rId3"/>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LES 5 FACTEURS À RETENIR</a:t>
            </a:r>
            <a:endParaRPr lang="fr-CA" dirty="0">
              <a:solidFill>
                <a:prstClr val="black"/>
              </a:solidFill>
            </a:endParaRPr>
          </a:p>
        </p:txBody>
      </p:sp>
      <p:pic>
        <p:nvPicPr>
          <p:cNvPr id="15" name="Image 14"/>
          <p:cNvPicPr>
            <a:picLocks noChangeAspect="1"/>
          </p:cNvPicPr>
          <p:nvPr>
            <p:custDataLst>
              <p:tags r:id="rId4"/>
            </p:custDataLst>
          </p:nvPr>
        </p:nvPicPr>
        <p:blipFill>
          <a:blip r:embed="rId11"/>
          <a:stretch>
            <a:fillRect/>
          </a:stretch>
        </p:blipFill>
        <p:spPr>
          <a:xfrm>
            <a:off x="179512" y="260648"/>
            <a:ext cx="38100" cy="4114800"/>
          </a:xfrm>
          <a:prstGeom prst="rect">
            <a:avLst/>
          </a:prstGeom>
        </p:spPr>
      </p:pic>
      <p:pic>
        <p:nvPicPr>
          <p:cNvPr id="16" name="Image 15"/>
          <p:cNvPicPr>
            <a:picLocks noChangeAspect="1"/>
          </p:cNvPicPr>
          <p:nvPr>
            <p:custDataLst>
              <p:tags r:id="rId5"/>
            </p:custDataLst>
          </p:nvPr>
        </p:nvPicPr>
        <p:blipFill>
          <a:blip r:embed="rId11"/>
          <a:stretch>
            <a:fillRect/>
          </a:stretch>
        </p:blipFill>
        <p:spPr>
          <a:xfrm>
            <a:off x="8964488" y="260648"/>
            <a:ext cx="38100" cy="4114800"/>
          </a:xfrm>
          <a:prstGeom prst="rect">
            <a:avLst/>
          </a:prstGeom>
        </p:spPr>
      </p:pic>
      <p:pic>
        <p:nvPicPr>
          <p:cNvPr id="17" name="Image 16"/>
          <p:cNvPicPr>
            <a:picLocks noChangeAspect="1"/>
          </p:cNvPicPr>
          <p:nvPr>
            <p:custDataLst>
              <p:tags r:id="rId6"/>
            </p:custDataLst>
          </p:nvPr>
        </p:nvPicPr>
        <p:blipFill>
          <a:blip r:embed="rId12"/>
          <a:stretch>
            <a:fillRect/>
          </a:stretch>
        </p:blipFill>
        <p:spPr>
          <a:xfrm flipV="1">
            <a:off x="-2271" y="1107995"/>
            <a:ext cx="6950535" cy="184340"/>
          </a:xfrm>
          <a:prstGeom prst="rect">
            <a:avLst/>
          </a:prstGeom>
        </p:spPr>
      </p:pic>
      <p:sp>
        <p:nvSpPr>
          <p:cNvPr id="2" name="ZoneTexte 1"/>
          <p:cNvSpPr txBox="1"/>
          <p:nvPr/>
        </p:nvSpPr>
        <p:spPr>
          <a:xfrm>
            <a:off x="1408114" y="1375548"/>
            <a:ext cx="6120681" cy="3908762"/>
          </a:xfrm>
          <a:prstGeom prst="rect">
            <a:avLst/>
          </a:prstGeom>
          <a:noFill/>
        </p:spPr>
        <p:txBody>
          <a:bodyPr wrap="square" rtlCol="0">
            <a:spAutoFit/>
          </a:bodyPr>
          <a:lstStyle/>
          <a:p>
            <a:endParaRPr lang="fr-CA" sz="1600" dirty="0"/>
          </a:p>
          <a:p>
            <a:pPr marL="342900" indent="-342900">
              <a:buFont typeface="Arial" panose="020B0604020202020204" pitchFamily="34" charset="0"/>
              <a:buChar char="•"/>
            </a:pPr>
            <a:r>
              <a:rPr lang="fr-CA" sz="2400" b="1" dirty="0"/>
              <a:t>Séparation / Refus de la séparation</a:t>
            </a:r>
          </a:p>
          <a:p>
            <a:pPr marL="342900" indent="-342900">
              <a:buFont typeface="Arial" panose="020B0604020202020204" pitchFamily="34" charset="0"/>
              <a:buChar char="•"/>
            </a:pPr>
            <a:endParaRPr lang="fr-CA" sz="2400" b="1" dirty="0"/>
          </a:p>
          <a:p>
            <a:pPr marL="342900" indent="-342900">
              <a:buFont typeface="Arial" panose="020B0604020202020204" pitchFamily="34" charset="0"/>
              <a:buChar char="•"/>
            </a:pPr>
            <a:r>
              <a:rPr lang="fr-CA" sz="2400" b="1" dirty="0"/>
              <a:t>Signes dépressifs</a:t>
            </a:r>
          </a:p>
          <a:p>
            <a:endParaRPr lang="fr-CA" sz="2400" b="1" dirty="0"/>
          </a:p>
          <a:p>
            <a:pPr marL="342900" indent="-342900">
              <a:buFont typeface="Arial" panose="020B0604020202020204" pitchFamily="34" charset="0"/>
              <a:buChar char="•"/>
            </a:pPr>
            <a:r>
              <a:rPr lang="fr-CA" sz="2400" b="1" dirty="0"/>
              <a:t>Jalousie obsessive</a:t>
            </a:r>
          </a:p>
          <a:p>
            <a:pPr marL="342900" indent="-342900">
              <a:buFont typeface="Arial" panose="020B0604020202020204" pitchFamily="34" charset="0"/>
              <a:buChar char="•"/>
            </a:pPr>
            <a:endParaRPr lang="fr-CA" sz="2400" b="1" dirty="0"/>
          </a:p>
          <a:p>
            <a:pPr marL="342900" indent="-342900">
              <a:buFont typeface="Arial" panose="020B0604020202020204" pitchFamily="34" charset="0"/>
              <a:buChar char="•"/>
            </a:pPr>
            <a:r>
              <a:rPr lang="fr-CA" sz="2400" b="1" dirty="0"/>
              <a:t>Harcèlement / Surveillance</a:t>
            </a:r>
          </a:p>
          <a:p>
            <a:pPr marL="342900" indent="-342900">
              <a:buFont typeface="Arial" panose="020B0604020202020204" pitchFamily="34" charset="0"/>
              <a:buChar char="•"/>
            </a:pPr>
            <a:endParaRPr lang="fr-CA" sz="2400" b="1" dirty="0"/>
          </a:p>
          <a:p>
            <a:pPr marL="342900" indent="-342900">
              <a:buFont typeface="Arial" panose="020B0604020202020204" pitchFamily="34" charset="0"/>
              <a:buChar char="•"/>
            </a:pPr>
            <a:r>
              <a:rPr lang="fr-CA" sz="2400" b="1" dirty="0"/>
              <a:t>Augmentation de la violence</a:t>
            </a:r>
          </a:p>
          <a:p>
            <a:endParaRPr lang="fr-CA" sz="1600" b="1" dirty="0"/>
          </a:p>
        </p:txBody>
      </p:sp>
      <p:pic>
        <p:nvPicPr>
          <p:cNvPr id="10" name="Image 9">
            <a:extLst>
              <a:ext uri="{FF2B5EF4-FFF2-40B4-BE49-F238E27FC236}">
                <a16:creationId xmlns:a16="http://schemas.microsoft.com/office/drawing/2014/main" id="{9A942B5E-C5C7-4914-98A1-2C89233872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195685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a:stretch>
            <a:fillRect/>
          </a:stretch>
        </p:blipFill>
        <p:spPr>
          <a:xfrm>
            <a:off x="-16606" y="1200165"/>
            <a:ext cx="9132507" cy="5733256"/>
          </a:xfrm>
          <a:prstGeom prst="rect">
            <a:avLst/>
          </a:prstGeom>
        </p:spPr>
      </p:pic>
      <p:pic>
        <p:nvPicPr>
          <p:cNvPr id="9" name="Image 8"/>
          <p:cNvPicPr>
            <a:picLocks noChangeAspect="1"/>
          </p:cNvPicPr>
          <p:nvPr/>
        </p:nvPicPr>
        <p:blipFill>
          <a:blip r:embed="rId5"/>
          <a:stretch>
            <a:fillRect/>
          </a:stretch>
        </p:blipFill>
        <p:spPr>
          <a:xfrm>
            <a:off x="-16606" y="-1"/>
            <a:ext cx="9180000" cy="189041"/>
          </a:xfrm>
          <a:prstGeom prst="rect">
            <a:avLst/>
          </a:prstGeom>
        </p:spPr>
      </p:pic>
      <p:sp>
        <p:nvSpPr>
          <p:cNvPr id="10" name="Titre 1"/>
          <p:cNvSpPr txBox="1">
            <a:spLocks/>
          </p:cNvSpPr>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ENTRÉE EN MATIÈRE</a:t>
            </a:r>
            <a:endParaRPr lang="fr-CA" dirty="0"/>
          </a:p>
        </p:txBody>
      </p:sp>
      <p:pic>
        <p:nvPicPr>
          <p:cNvPr id="11" name="Image 10"/>
          <p:cNvPicPr>
            <a:picLocks noChangeAspect="1"/>
          </p:cNvPicPr>
          <p:nvPr/>
        </p:nvPicPr>
        <p:blipFill>
          <a:blip r:embed="rId6"/>
          <a:stretch>
            <a:fillRect/>
          </a:stretch>
        </p:blipFill>
        <p:spPr>
          <a:xfrm>
            <a:off x="179512" y="260648"/>
            <a:ext cx="38100" cy="4114800"/>
          </a:xfrm>
          <a:prstGeom prst="rect">
            <a:avLst/>
          </a:prstGeom>
        </p:spPr>
      </p:pic>
      <p:pic>
        <p:nvPicPr>
          <p:cNvPr id="12" name="Image 11"/>
          <p:cNvPicPr>
            <a:picLocks noChangeAspect="1"/>
          </p:cNvPicPr>
          <p:nvPr/>
        </p:nvPicPr>
        <p:blipFill>
          <a:blip r:embed="rId6"/>
          <a:stretch>
            <a:fillRect/>
          </a:stretch>
        </p:blipFill>
        <p:spPr>
          <a:xfrm>
            <a:off x="8964488" y="260648"/>
            <a:ext cx="38100" cy="4114800"/>
          </a:xfrm>
          <a:prstGeom prst="rect">
            <a:avLst/>
          </a:prstGeom>
        </p:spPr>
      </p:pic>
      <p:pic>
        <p:nvPicPr>
          <p:cNvPr id="13" name="Image 12"/>
          <p:cNvPicPr>
            <a:picLocks noChangeAspect="1"/>
          </p:cNvPicPr>
          <p:nvPr/>
        </p:nvPicPr>
        <p:blipFill>
          <a:blip r:embed="rId7"/>
          <a:stretch>
            <a:fillRect/>
          </a:stretch>
        </p:blipFill>
        <p:spPr>
          <a:xfrm flipV="1">
            <a:off x="-2271" y="1107995"/>
            <a:ext cx="6950535" cy="184340"/>
          </a:xfrm>
          <a:prstGeom prst="rect">
            <a:avLst/>
          </a:prstGeom>
        </p:spPr>
      </p:pic>
      <p:pic>
        <p:nvPicPr>
          <p:cNvPr id="14" name="Image 13">
            <a:extLst>
              <a:ext uri="{FF2B5EF4-FFF2-40B4-BE49-F238E27FC236}">
                <a16:creationId xmlns:a16="http://schemas.microsoft.com/office/drawing/2014/main" id="{798BA65D-AAA1-403D-B588-C011670420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17085" y="476672"/>
            <a:ext cx="2041723" cy="549020"/>
          </a:xfrm>
          <a:prstGeom prst="rect">
            <a:avLst/>
          </a:prstGeom>
        </p:spPr>
      </p:pic>
      <p:pic>
        <p:nvPicPr>
          <p:cNvPr id="2" name="Média en ligne 1" title="Le fonctionnement du Rabaska et d&amp;#39;une cellule de crise">
            <a:hlinkClick r:id="" action="ppaction://media"/>
            <a:extLst>
              <a:ext uri="{FF2B5EF4-FFF2-40B4-BE49-F238E27FC236}">
                <a16:creationId xmlns:a16="http://schemas.microsoft.com/office/drawing/2014/main" id="{4C5C4F7F-EEE5-48B1-B161-60E99CF3421E}"/>
              </a:ext>
            </a:extLst>
          </p:cNvPr>
          <p:cNvPicPr>
            <a:picLocks noRot="1" noChangeAspect="1"/>
          </p:cNvPicPr>
          <p:nvPr>
            <a:videoFile r:link="rId1"/>
          </p:nvPr>
        </p:nvPicPr>
        <p:blipFill>
          <a:blip r:embed="rId9"/>
          <a:stretch>
            <a:fillRect/>
          </a:stretch>
        </p:blipFill>
        <p:spPr>
          <a:xfrm>
            <a:off x="586458" y="1894166"/>
            <a:ext cx="7976563" cy="4486817"/>
          </a:xfrm>
          <a:prstGeom prst="rect">
            <a:avLst/>
          </a:prstGeom>
        </p:spPr>
      </p:pic>
      <p:sp>
        <p:nvSpPr>
          <p:cNvPr id="5" name="ZoneTexte 4">
            <a:extLst>
              <a:ext uri="{FF2B5EF4-FFF2-40B4-BE49-F238E27FC236}">
                <a16:creationId xmlns:a16="http://schemas.microsoft.com/office/drawing/2014/main" id="{840A6D46-A974-4420-BE78-E00CD34F1DD3}"/>
              </a:ext>
            </a:extLst>
          </p:cNvPr>
          <p:cNvSpPr txBox="1"/>
          <p:nvPr/>
        </p:nvSpPr>
        <p:spPr>
          <a:xfrm>
            <a:off x="1115616" y="1387225"/>
            <a:ext cx="7128792" cy="369332"/>
          </a:xfrm>
          <a:prstGeom prst="rect">
            <a:avLst/>
          </a:prstGeom>
          <a:noFill/>
        </p:spPr>
        <p:txBody>
          <a:bodyPr wrap="square" rtlCol="0">
            <a:spAutoFit/>
          </a:bodyPr>
          <a:lstStyle/>
          <a:p>
            <a:pPr algn="ctr"/>
            <a:r>
              <a:rPr lang="fr-CA" dirty="0">
                <a:hlinkClick r:id="rId10"/>
              </a:rPr>
              <a:t>Le fonctionnement du Rabaska et d'une cellule de crise</a:t>
            </a:r>
            <a:endParaRPr lang="fr-CA" dirty="0"/>
          </a:p>
        </p:txBody>
      </p:sp>
    </p:spTree>
    <p:extLst>
      <p:ext uri="{BB962C8B-B14F-4D97-AF65-F5344CB8AC3E}">
        <p14:creationId xmlns:p14="http://schemas.microsoft.com/office/powerpoint/2010/main" val="188908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stretch>
            <a:fillRect/>
          </a:stretch>
        </p:blipFill>
        <p:spPr>
          <a:xfrm>
            <a:off x="-16606" y="-1"/>
            <a:ext cx="9180000" cy="189041"/>
          </a:xfrm>
          <a:prstGeom prst="rect">
            <a:avLst/>
          </a:prstGeom>
        </p:spPr>
      </p:pic>
      <p:pic>
        <p:nvPicPr>
          <p:cNvPr id="6" name="Espace réservé pour une image  4" descr="Window"/>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79512" y="404664"/>
            <a:ext cx="8921189" cy="5400600"/>
          </a:xfrm>
          <a:prstGeom prst="rect">
            <a:avLst/>
          </a:prstGeom>
        </p:spPr>
      </p:pic>
    </p:spTree>
    <p:extLst>
      <p:ext uri="{BB962C8B-B14F-4D97-AF65-F5344CB8AC3E}">
        <p14:creationId xmlns:p14="http://schemas.microsoft.com/office/powerpoint/2010/main" val="24368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4"/>
          <a:stretch>
            <a:fillRect/>
          </a:stretch>
        </p:blipFill>
        <p:spPr>
          <a:xfrm>
            <a:off x="-16606" y="-1"/>
            <a:ext cx="9180000" cy="189041"/>
          </a:xfrm>
          <a:prstGeom prst="rect">
            <a:avLst/>
          </a:prstGeom>
        </p:spPr>
      </p:pic>
      <p:pic>
        <p:nvPicPr>
          <p:cNvPr id="5" name="Espace réservé pour une image  4" descr="Window"/>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79512" y="404664"/>
            <a:ext cx="8815423" cy="5328592"/>
          </a:xfrm>
          <a:prstGeom prst="rect">
            <a:avLst/>
          </a:prstGeom>
        </p:spPr>
      </p:pic>
    </p:spTree>
    <p:extLst>
      <p:ext uri="{BB962C8B-B14F-4D97-AF65-F5344CB8AC3E}">
        <p14:creationId xmlns:p14="http://schemas.microsoft.com/office/powerpoint/2010/main" val="412774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pic>
        <p:nvPicPr>
          <p:cNvPr id="10" name="Image 9"/>
          <p:cNvPicPr>
            <a:picLocks noChangeAspect="1"/>
          </p:cNvPicPr>
          <p:nvPr>
            <p:custDataLst>
              <p:tags r:id="rId2"/>
            </p:custDataLst>
          </p:nvPr>
        </p:nvPicPr>
        <p:blipFill>
          <a:blip r:embed="rId11"/>
          <a:stretch>
            <a:fillRect/>
          </a:stretch>
        </p:blipFill>
        <p:spPr>
          <a:xfrm>
            <a:off x="-16606" y="-1"/>
            <a:ext cx="9180000" cy="189041"/>
          </a:xfrm>
          <a:prstGeom prst="rect">
            <a:avLst/>
          </a:prstGeom>
        </p:spPr>
      </p:pic>
      <p:pic>
        <p:nvPicPr>
          <p:cNvPr id="11" name="Image 10"/>
          <p:cNvPicPr>
            <a:picLocks noChangeAspect="1"/>
          </p:cNvPicPr>
          <p:nvPr>
            <p:custDataLst>
              <p:tags r:id="rId3"/>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4"/>
            </p:custDataLst>
          </p:nvPr>
        </p:nvPicPr>
        <p:blipFill>
          <a:blip r:embed="rId12"/>
          <a:stretch>
            <a:fillRect/>
          </a:stretch>
        </p:blipFill>
        <p:spPr>
          <a:xfrm>
            <a:off x="8964488" y="260648"/>
            <a:ext cx="38100" cy="4114800"/>
          </a:xfrm>
          <a:prstGeom prst="rect">
            <a:avLst/>
          </a:prstGeom>
        </p:spPr>
      </p:pic>
      <p:sp>
        <p:nvSpPr>
          <p:cNvPr id="13" name="Titre 1"/>
          <p:cNvSpPr txBox="1">
            <a:spLocks/>
          </p:cNvSpPr>
          <p:nvPr>
            <p:custDataLst>
              <p:tags r:id="rId5"/>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solidFill>
                  <a:srgbClr val="843319"/>
                </a:solidFill>
              </a:rPr>
              <a:t>STRATÉGIES AUPRÈS DE L’AUTEUR</a:t>
            </a:r>
            <a:endParaRPr lang="fr-CA" sz="3200" dirty="0"/>
          </a:p>
        </p:txBody>
      </p:sp>
      <p:pic>
        <p:nvPicPr>
          <p:cNvPr id="14" name="Image 13"/>
          <p:cNvPicPr>
            <a:picLocks noChangeAspect="1"/>
          </p:cNvPicPr>
          <p:nvPr>
            <p:custDataLst>
              <p:tags r:id="rId6"/>
            </p:custDataLst>
          </p:nvPr>
        </p:nvPicPr>
        <p:blipFill>
          <a:blip r:embed="rId13"/>
          <a:stretch>
            <a:fillRect/>
          </a:stretch>
        </p:blipFill>
        <p:spPr>
          <a:xfrm flipV="1">
            <a:off x="-2271" y="1107995"/>
            <a:ext cx="6950535" cy="184340"/>
          </a:xfrm>
          <a:prstGeom prst="rect">
            <a:avLst/>
          </a:prstGeom>
        </p:spPr>
      </p:pic>
      <p:sp>
        <p:nvSpPr>
          <p:cNvPr id="3" name="Espace réservé du contenu 2"/>
          <p:cNvSpPr>
            <a:spLocks noGrp="1"/>
          </p:cNvSpPr>
          <p:nvPr>
            <p:ph idx="1"/>
            <p:custDataLst>
              <p:tags r:id="rId7"/>
            </p:custDataLst>
          </p:nvPr>
        </p:nvSpPr>
        <p:spPr>
          <a:xfrm>
            <a:off x="458594" y="1292336"/>
            <a:ext cx="8229600" cy="4980128"/>
          </a:xfrm>
        </p:spPr>
        <p:txBody>
          <a:bodyPr>
            <a:noAutofit/>
          </a:bodyPr>
          <a:lstStyle/>
          <a:p>
            <a:pPr marL="0" indent="0">
              <a:buNone/>
            </a:pPr>
            <a:endParaRPr lang="fr-CA" sz="2400" b="1" dirty="0"/>
          </a:p>
          <a:p>
            <a:pPr marL="0" indent="0">
              <a:buNone/>
            </a:pPr>
            <a:r>
              <a:rPr lang="fr-CA" sz="2400" b="1" dirty="0"/>
              <a:t>Les bonnes pratiques</a:t>
            </a:r>
          </a:p>
          <a:p>
            <a:pPr marL="0" indent="0">
              <a:buNone/>
            </a:pPr>
            <a:endParaRPr lang="fr-CA" sz="2400" b="1" dirty="0"/>
          </a:p>
          <a:p>
            <a:r>
              <a:rPr lang="fr-CA" sz="2400" dirty="0"/>
              <a:t>Obtenir des autorisations de divulgations </a:t>
            </a:r>
          </a:p>
          <a:p>
            <a:r>
              <a:rPr lang="fr-CA" sz="2400" dirty="0"/>
              <a:t>Accueil de l’autre</a:t>
            </a:r>
          </a:p>
          <a:p>
            <a:r>
              <a:rPr lang="fr-CA" sz="2400" dirty="0"/>
              <a:t>Aborder les facteurs de risque dès leur apparition</a:t>
            </a:r>
          </a:p>
          <a:p>
            <a:r>
              <a:rPr lang="fr-CA" sz="2400" b="1" dirty="0"/>
              <a:t>TRAVAILLER EN AMONT</a:t>
            </a:r>
          </a:p>
          <a:p>
            <a:r>
              <a:rPr lang="fr-CA" sz="2400" dirty="0"/>
              <a:t>Remise des armes (ou saisi)</a:t>
            </a:r>
          </a:p>
          <a:p>
            <a:r>
              <a:rPr lang="fr-CA" sz="2400" dirty="0"/>
              <a:t>Offrir un accompagnement personnalisé</a:t>
            </a:r>
          </a:p>
          <a:p>
            <a:pPr marL="0" indent="0">
              <a:buNone/>
            </a:pPr>
            <a:endParaRPr lang="fr-CA" sz="2400" dirty="0"/>
          </a:p>
          <a:p>
            <a:pPr marL="0" indent="0">
              <a:buNone/>
            </a:pPr>
            <a:endParaRPr lang="fr-CA" sz="2400" dirty="0">
              <a:solidFill>
                <a:srgbClr val="FF0000"/>
              </a:solidFill>
            </a:endParaRPr>
          </a:p>
        </p:txBody>
      </p:sp>
      <p:pic>
        <p:nvPicPr>
          <p:cNvPr id="16" name="Image 15">
            <a:extLst>
              <a:ext uri="{FF2B5EF4-FFF2-40B4-BE49-F238E27FC236}">
                <a16:creationId xmlns:a16="http://schemas.microsoft.com/office/drawing/2014/main" id="{E657621D-624F-44A2-9B49-E117A8C285F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1156064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9"/>
          <a:stretch>
            <a:fillRect/>
          </a:stretch>
        </p:blipFill>
        <p:spPr>
          <a:xfrm>
            <a:off x="234225" y="1242167"/>
            <a:ext cx="8468461" cy="5208226"/>
          </a:xfrm>
          <a:prstGeom prst="rect">
            <a:avLst/>
          </a:prstGeom>
        </p:spPr>
      </p:pic>
      <p:pic>
        <p:nvPicPr>
          <p:cNvPr id="13" name="Image 12"/>
          <p:cNvPicPr>
            <a:picLocks noChangeAspect="1"/>
          </p:cNvPicPr>
          <p:nvPr>
            <p:custDataLst>
              <p:tags r:id="rId2"/>
            </p:custDataLst>
          </p:nvPr>
        </p:nvPicPr>
        <p:blipFill>
          <a:blip r:embed="rId10"/>
          <a:stretch>
            <a:fillRect/>
          </a:stretch>
        </p:blipFill>
        <p:spPr>
          <a:xfrm>
            <a:off x="-16606" y="-1"/>
            <a:ext cx="9180000" cy="189041"/>
          </a:xfrm>
          <a:prstGeom prst="rect">
            <a:avLst/>
          </a:prstGeom>
        </p:spPr>
      </p:pic>
      <p:sp>
        <p:nvSpPr>
          <p:cNvPr id="14" name="Titre 1"/>
          <p:cNvSpPr txBox="1">
            <a:spLocks/>
          </p:cNvSpPr>
          <p:nvPr>
            <p:custDataLst>
              <p:tags r:id="rId3"/>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CA" dirty="0">
              <a:solidFill>
                <a:prstClr val="black"/>
              </a:solidFill>
            </a:endParaRPr>
          </a:p>
        </p:txBody>
      </p:sp>
      <p:pic>
        <p:nvPicPr>
          <p:cNvPr id="15" name="Image 14"/>
          <p:cNvPicPr>
            <a:picLocks noChangeAspect="1"/>
          </p:cNvPicPr>
          <p:nvPr>
            <p:custDataLst>
              <p:tags r:id="rId4"/>
            </p:custDataLst>
          </p:nvPr>
        </p:nvPicPr>
        <p:blipFill>
          <a:blip r:embed="rId11"/>
          <a:stretch>
            <a:fillRect/>
          </a:stretch>
        </p:blipFill>
        <p:spPr>
          <a:xfrm>
            <a:off x="179512" y="260648"/>
            <a:ext cx="38100" cy="4114800"/>
          </a:xfrm>
          <a:prstGeom prst="rect">
            <a:avLst/>
          </a:prstGeom>
        </p:spPr>
      </p:pic>
      <p:pic>
        <p:nvPicPr>
          <p:cNvPr id="16" name="Image 15"/>
          <p:cNvPicPr>
            <a:picLocks noChangeAspect="1"/>
          </p:cNvPicPr>
          <p:nvPr>
            <p:custDataLst>
              <p:tags r:id="rId5"/>
            </p:custDataLst>
          </p:nvPr>
        </p:nvPicPr>
        <p:blipFill>
          <a:blip r:embed="rId11"/>
          <a:stretch>
            <a:fillRect/>
          </a:stretch>
        </p:blipFill>
        <p:spPr>
          <a:xfrm>
            <a:off x="8964488" y="260648"/>
            <a:ext cx="38100" cy="4114800"/>
          </a:xfrm>
          <a:prstGeom prst="rect">
            <a:avLst/>
          </a:prstGeom>
        </p:spPr>
      </p:pic>
      <p:pic>
        <p:nvPicPr>
          <p:cNvPr id="17" name="Image 16"/>
          <p:cNvPicPr>
            <a:picLocks noChangeAspect="1"/>
          </p:cNvPicPr>
          <p:nvPr>
            <p:custDataLst>
              <p:tags r:id="rId6"/>
            </p:custDataLst>
          </p:nvPr>
        </p:nvPicPr>
        <p:blipFill>
          <a:blip r:embed="rId12"/>
          <a:stretch>
            <a:fillRect/>
          </a:stretch>
        </p:blipFill>
        <p:spPr>
          <a:xfrm flipV="1">
            <a:off x="-2271" y="1107995"/>
            <a:ext cx="6950535" cy="184340"/>
          </a:xfrm>
          <a:prstGeom prst="rect">
            <a:avLst/>
          </a:prstGeom>
        </p:spPr>
      </p:pic>
      <p:pic>
        <p:nvPicPr>
          <p:cNvPr id="3" name="Image 2">
            <a:extLst>
              <a:ext uri="{FF2B5EF4-FFF2-40B4-BE49-F238E27FC236}">
                <a16:creationId xmlns:a16="http://schemas.microsoft.com/office/drawing/2014/main" id="{0662D76A-7496-4151-A369-FE98D9FAC2F8}"/>
              </a:ext>
            </a:extLst>
          </p:cNvPr>
          <p:cNvPicPr>
            <a:picLocks noChangeAspect="1"/>
          </p:cNvPicPr>
          <p:nvPr/>
        </p:nvPicPr>
        <p:blipFill>
          <a:blip r:embed="rId13"/>
          <a:stretch>
            <a:fillRect/>
          </a:stretch>
        </p:blipFill>
        <p:spPr>
          <a:xfrm>
            <a:off x="1533518" y="1303468"/>
            <a:ext cx="6076964" cy="5302594"/>
          </a:xfrm>
          <a:prstGeom prst="rect">
            <a:avLst/>
          </a:prstGeom>
        </p:spPr>
      </p:pic>
      <p:pic>
        <p:nvPicPr>
          <p:cNvPr id="10" name="Image 9">
            <a:extLst>
              <a:ext uri="{FF2B5EF4-FFF2-40B4-BE49-F238E27FC236}">
                <a16:creationId xmlns:a16="http://schemas.microsoft.com/office/drawing/2014/main" id="{53CCC7B5-888E-453D-83AC-BCD1A6F0BE4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93746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0"/>
          <a:stretch>
            <a:fillRect/>
          </a:stretch>
        </p:blipFill>
        <p:spPr>
          <a:xfrm>
            <a:off x="147853" y="1210627"/>
            <a:ext cx="8809921" cy="5530741"/>
          </a:xfrm>
          <a:prstGeom prst="rect">
            <a:avLst/>
          </a:prstGeom>
        </p:spPr>
      </p:pic>
      <p:sp>
        <p:nvSpPr>
          <p:cNvPr id="14" name="Espace réservé du contenu 2"/>
          <p:cNvSpPr txBox="1">
            <a:spLocks/>
          </p:cNvSpPr>
          <p:nvPr>
            <p:custDataLst>
              <p:tags r:id="rId2"/>
            </p:custDataLst>
          </p:nvPr>
        </p:nvSpPr>
        <p:spPr>
          <a:xfrm>
            <a:off x="537592" y="1394968"/>
            <a:ext cx="8262317" cy="534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400" b="1" dirty="0"/>
          </a:p>
          <a:p>
            <a:pPr marL="0" indent="0">
              <a:buNone/>
            </a:pPr>
            <a:endParaRPr lang="fr-FR" sz="2400" b="1" baseline="30000" dirty="0"/>
          </a:p>
          <a:p>
            <a:pPr marL="457200" indent="-457200">
              <a:buAutoNum type="arabicParenR"/>
            </a:pPr>
            <a:endParaRPr lang="fr-FR" sz="2400" b="1" baseline="30000" dirty="0"/>
          </a:p>
          <a:p>
            <a:pPr marL="0" indent="0">
              <a:buNone/>
            </a:pPr>
            <a:r>
              <a:rPr lang="fr-FR" sz="2200" baseline="30000" dirty="0"/>
              <a:t>	</a:t>
            </a:r>
          </a:p>
        </p:txBody>
      </p:sp>
      <p:pic>
        <p:nvPicPr>
          <p:cNvPr id="10" name="Image 9"/>
          <p:cNvPicPr>
            <a:picLocks noChangeAspect="1"/>
          </p:cNvPicPr>
          <p:nvPr>
            <p:custDataLst>
              <p:tags r:id="rId3"/>
            </p:custDataLst>
          </p:nvPr>
        </p:nvPicPr>
        <p:blipFill>
          <a:blip r:embed="rId11"/>
          <a:stretch>
            <a:fillRect/>
          </a:stretch>
        </p:blipFill>
        <p:spPr>
          <a:xfrm>
            <a:off x="-16606" y="-1"/>
            <a:ext cx="9180000" cy="189041"/>
          </a:xfrm>
          <a:prstGeom prst="rect">
            <a:avLst/>
          </a:prstGeom>
        </p:spPr>
      </p:pic>
      <p:sp>
        <p:nvSpPr>
          <p:cNvPr id="11" name="Titre 1"/>
          <p:cNvSpPr txBox="1">
            <a:spLocks/>
          </p:cNvSpPr>
          <p:nvPr>
            <p:custDataLst>
              <p:tags r:id="rId4"/>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ENJEUX</a:t>
            </a:r>
            <a:endParaRPr lang="fr-CA" sz="3200" dirty="0"/>
          </a:p>
        </p:txBody>
      </p:sp>
      <p:pic>
        <p:nvPicPr>
          <p:cNvPr id="12" name="Image 11"/>
          <p:cNvPicPr>
            <a:picLocks noChangeAspect="1"/>
          </p:cNvPicPr>
          <p:nvPr>
            <p:custDataLst>
              <p:tags r:id="rId5"/>
            </p:custDataLst>
          </p:nvPr>
        </p:nvPicPr>
        <p:blipFill>
          <a:blip r:embed="rId12"/>
          <a:stretch>
            <a:fillRect/>
          </a:stretch>
        </p:blipFill>
        <p:spPr>
          <a:xfrm>
            <a:off x="179512" y="260648"/>
            <a:ext cx="38100" cy="4114800"/>
          </a:xfrm>
          <a:prstGeom prst="rect">
            <a:avLst/>
          </a:prstGeom>
        </p:spPr>
      </p:pic>
      <p:pic>
        <p:nvPicPr>
          <p:cNvPr id="13" name="Image 12"/>
          <p:cNvPicPr>
            <a:picLocks noChangeAspect="1"/>
          </p:cNvPicPr>
          <p:nvPr>
            <p:custDataLst>
              <p:tags r:id="rId6"/>
            </p:custDataLst>
          </p:nvPr>
        </p:nvPicPr>
        <p:blipFill>
          <a:blip r:embed="rId12"/>
          <a:stretch>
            <a:fillRect/>
          </a:stretch>
        </p:blipFill>
        <p:spPr>
          <a:xfrm>
            <a:off x="8964488" y="260648"/>
            <a:ext cx="38100" cy="4114800"/>
          </a:xfrm>
          <a:prstGeom prst="rect">
            <a:avLst/>
          </a:prstGeom>
        </p:spPr>
      </p:pic>
      <p:pic>
        <p:nvPicPr>
          <p:cNvPr id="15" name="Image 14"/>
          <p:cNvPicPr>
            <a:picLocks noChangeAspect="1"/>
          </p:cNvPicPr>
          <p:nvPr>
            <p:custDataLst>
              <p:tags r:id="rId7"/>
            </p:custDataLst>
          </p:nvPr>
        </p:nvPicPr>
        <p:blipFill>
          <a:blip r:embed="rId13"/>
          <a:stretch>
            <a:fillRect/>
          </a:stretch>
        </p:blipFill>
        <p:spPr>
          <a:xfrm flipV="1">
            <a:off x="-2271" y="1107995"/>
            <a:ext cx="6950535" cy="184340"/>
          </a:xfrm>
          <a:prstGeom prst="rect">
            <a:avLst/>
          </a:prstGeom>
        </p:spPr>
      </p:pic>
      <p:graphicFrame>
        <p:nvGraphicFramePr>
          <p:cNvPr id="5" name="Diagramme 4">
            <a:extLst>
              <a:ext uri="{FF2B5EF4-FFF2-40B4-BE49-F238E27FC236}">
                <a16:creationId xmlns:a16="http://schemas.microsoft.com/office/drawing/2014/main" id="{6C2A4A7C-39FA-4C92-9E12-4130D9EEDFA1}"/>
              </a:ext>
            </a:extLst>
          </p:cNvPr>
          <p:cNvGraphicFramePr/>
          <p:nvPr>
            <p:extLst/>
          </p:nvPr>
        </p:nvGraphicFramePr>
        <p:xfrm>
          <a:off x="423292" y="1397000"/>
          <a:ext cx="8262316" cy="498432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6" name="Image 15">
            <a:extLst>
              <a:ext uri="{FF2B5EF4-FFF2-40B4-BE49-F238E27FC236}">
                <a16:creationId xmlns:a16="http://schemas.microsoft.com/office/drawing/2014/main" id="{69A1C875-863C-4B53-B4A9-BE44F8B5F1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239977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pic>
        <p:nvPicPr>
          <p:cNvPr id="10" name="Image 9"/>
          <p:cNvPicPr>
            <a:picLocks noChangeAspect="1"/>
          </p:cNvPicPr>
          <p:nvPr>
            <p:custDataLst>
              <p:tags r:id="rId2"/>
            </p:custDataLst>
          </p:nvPr>
        </p:nvPicPr>
        <p:blipFill>
          <a:blip r:embed="rId11"/>
          <a:stretch>
            <a:fillRect/>
          </a:stretch>
        </p:blipFill>
        <p:spPr>
          <a:xfrm>
            <a:off x="-16606" y="-1"/>
            <a:ext cx="9180000" cy="189041"/>
          </a:xfrm>
          <a:prstGeom prst="rect">
            <a:avLst/>
          </a:prstGeom>
        </p:spPr>
      </p:pic>
      <p:pic>
        <p:nvPicPr>
          <p:cNvPr id="11" name="Image 10"/>
          <p:cNvPicPr>
            <a:picLocks noChangeAspect="1"/>
          </p:cNvPicPr>
          <p:nvPr>
            <p:custDataLst>
              <p:tags r:id="rId3"/>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4"/>
            </p:custDataLst>
          </p:nvPr>
        </p:nvPicPr>
        <p:blipFill>
          <a:blip r:embed="rId12"/>
          <a:stretch>
            <a:fillRect/>
          </a:stretch>
        </p:blipFill>
        <p:spPr>
          <a:xfrm>
            <a:off x="8964488" y="260648"/>
            <a:ext cx="38100" cy="4114800"/>
          </a:xfrm>
          <a:prstGeom prst="rect">
            <a:avLst/>
          </a:prstGeom>
        </p:spPr>
      </p:pic>
      <p:sp>
        <p:nvSpPr>
          <p:cNvPr id="13" name="Titre 1"/>
          <p:cNvSpPr txBox="1">
            <a:spLocks/>
          </p:cNvSpPr>
          <p:nvPr>
            <p:custDataLst>
              <p:tags r:id="rId5"/>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DÉVELOPPER L’EXPERTISE</a:t>
            </a:r>
            <a:endParaRPr lang="fr-CA" sz="4000" dirty="0"/>
          </a:p>
        </p:txBody>
      </p:sp>
      <p:pic>
        <p:nvPicPr>
          <p:cNvPr id="14" name="Image 13"/>
          <p:cNvPicPr>
            <a:picLocks noChangeAspect="1"/>
          </p:cNvPicPr>
          <p:nvPr>
            <p:custDataLst>
              <p:tags r:id="rId6"/>
            </p:custDataLst>
          </p:nvPr>
        </p:nvPicPr>
        <p:blipFill>
          <a:blip r:embed="rId13"/>
          <a:stretch>
            <a:fillRect/>
          </a:stretch>
        </p:blipFill>
        <p:spPr>
          <a:xfrm flipV="1">
            <a:off x="-2271" y="1107995"/>
            <a:ext cx="6950535" cy="184340"/>
          </a:xfrm>
          <a:prstGeom prst="rect">
            <a:avLst/>
          </a:prstGeom>
        </p:spPr>
      </p:pic>
      <p:sp>
        <p:nvSpPr>
          <p:cNvPr id="3" name="Espace réservé du contenu 2"/>
          <p:cNvSpPr>
            <a:spLocks noGrp="1"/>
          </p:cNvSpPr>
          <p:nvPr>
            <p:ph idx="1"/>
            <p:custDataLst>
              <p:tags r:id="rId7"/>
            </p:custDataLst>
          </p:nvPr>
        </p:nvSpPr>
        <p:spPr>
          <a:xfrm>
            <a:off x="231375" y="1124744"/>
            <a:ext cx="8691579" cy="5001419"/>
          </a:xfrm>
        </p:spPr>
        <p:txBody>
          <a:bodyPr>
            <a:normAutofit/>
          </a:bodyPr>
          <a:lstStyle/>
          <a:p>
            <a:pPr marL="457200" lvl="1" indent="0">
              <a:buNone/>
            </a:pPr>
            <a:endParaRPr lang="fr-CA" sz="2400" b="1" dirty="0"/>
          </a:p>
          <a:p>
            <a:pPr marL="457200" lvl="1" indent="0">
              <a:buNone/>
            </a:pPr>
            <a:r>
              <a:rPr lang="fr-CA" sz="2400" b="1" dirty="0"/>
              <a:t>Boîte à outils</a:t>
            </a:r>
          </a:p>
          <a:p>
            <a:pPr marL="457200" lvl="1" indent="0">
              <a:buNone/>
            </a:pPr>
            <a:endParaRPr lang="fr-CA" sz="2400" b="1" dirty="0"/>
          </a:p>
          <a:p>
            <a:pPr lvl="1">
              <a:buFont typeface="Arial" panose="020B0604020202020204" pitchFamily="34" charset="0"/>
              <a:buChar char="•"/>
            </a:pPr>
            <a:r>
              <a:rPr lang="fr-CA" sz="2400" dirty="0"/>
              <a:t>Outils d’appréciation du risque</a:t>
            </a:r>
          </a:p>
          <a:p>
            <a:pPr lvl="1">
              <a:buFont typeface="Arial" panose="020B0604020202020204" pitchFamily="34" charset="0"/>
              <a:buChar char="•"/>
            </a:pPr>
            <a:r>
              <a:rPr lang="fr-CA" sz="2400" dirty="0"/>
              <a:t>Site internet</a:t>
            </a:r>
          </a:p>
          <a:p>
            <a:pPr lvl="1">
              <a:buFont typeface="Arial" panose="020B0604020202020204" pitchFamily="34" charset="0"/>
              <a:buChar char="•"/>
            </a:pPr>
            <a:r>
              <a:rPr lang="fr-CA" sz="2400" dirty="0"/>
              <a:t>Capsules vidéo</a:t>
            </a:r>
          </a:p>
          <a:p>
            <a:pPr lvl="1">
              <a:buFont typeface="Arial" panose="020B0604020202020204" pitchFamily="34" charset="0"/>
              <a:buChar char="•"/>
            </a:pPr>
            <a:r>
              <a:rPr lang="fr-CA" sz="2400" dirty="0"/>
              <a:t>Aide-mémoire </a:t>
            </a:r>
          </a:p>
          <a:p>
            <a:pPr lvl="1">
              <a:buFont typeface="Arial" panose="020B0604020202020204" pitchFamily="34" charset="0"/>
              <a:buChar char="•"/>
            </a:pPr>
            <a:r>
              <a:rPr lang="fr-CA" sz="2400" dirty="0"/>
              <a:t>Diaporama - Séance d’information à l’équipe de travail</a:t>
            </a:r>
          </a:p>
          <a:p>
            <a:pPr lvl="1">
              <a:buFont typeface="Arial" panose="020B0604020202020204" pitchFamily="34" charset="0"/>
              <a:buChar char="•"/>
            </a:pPr>
            <a:endParaRPr lang="fr-CA" sz="2400" dirty="0"/>
          </a:p>
          <a:p>
            <a:pPr lvl="1">
              <a:buFont typeface="Arial"/>
              <a:buChar char="•"/>
            </a:pPr>
            <a:endParaRPr lang="fr-CA" dirty="0">
              <a:solidFill>
                <a:srgbClr val="595959"/>
              </a:solidFill>
            </a:endParaRPr>
          </a:p>
          <a:p>
            <a:pPr lvl="1"/>
            <a:endParaRPr lang="fr-CA" dirty="0">
              <a:solidFill>
                <a:schemeClr val="tx1"/>
              </a:solidFill>
            </a:endParaRPr>
          </a:p>
        </p:txBody>
      </p:sp>
      <p:pic>
        <p:nvPicPr>
          <p:cNvPr id="16" name="Image 15">
            <a:extLst>
              <a:ext uri="{FF2B5EF4-FFF2-40B4-BE49-F238E27FC236}">
                <a16:creationId xmlns:a16="http://schemas.microsoft.com/office/drawing/2014/main" id="{B38ECA13-0B92-4AA6-B7DE-9FDFF1ED68C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3051151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9"/>
          <a:stretch>
            <a:fillRect/>
          </a:stretch>
        </p:blipFill>
        <p:spPr>
          <a:xfrm>
            <a:off x="11493" y="1124744"/>
            <a:ext cx="9132507" cy="5733256"/>
          </a:xfrm>
          <a:prstGeom prst="rect">
            <a:avLst/>
          </a:prstGeom>
        </p:spPr>
      </p:pic>
      <p:sp>
        <p:nvSpPr>
          <p:cNvPr id="3" name="Espace réservé du contenu 2"/>
          <p:cNvSpPr>
            <a:spLocks noGrp="1"/>
          </p:cNvSpPr>
          <p:nvPr>
            <p:ph idx="1"/>
            <p:custDataLst>
              <p:tags r:id="rId2"/>
            </p:custDataLst>
          </p:nvPr>
        </p:nvSpPr>
        <p:spPr>
          <a:xfrm>
            <a:off x="593476" y="1358009"/>
            <a:ext cx="8229600" cy="5092384"/>
          </a:xfrm>
        </p:spPr>
        <p:txBody>
          <a:bodyPr>
            <a:normAutofit/>
          </a:bodyPr>
          <a:lstStyle/>
          <a:p>
            <a:pPr algn="just">
              <a:buFont typeface="Wingdings" panose="05000000000000000000" pitchFamily="2" charset="2"/>
              <a:buChar char="§"/>
            </a:pPr>
            <a:r>
              <a:rPr lang="fr-CA" sz="2600" dirty="0"/>
              <a:t>Conserver vos outils à portée de main</a:t>
            </a:r>
          </a:p>
          <a:p>
            <a:pPr algn="just">
              <a:buFont typeface="Wingdings" panose="05000000000000000000" pitchFamily="2" charset="2"/>
              <a:buChar char="§"/>
            </a:pPr>
            <a:endParaRPr lang="fr-CA" sz="2600" dirty="0"/>
          </a:p>
          <a:p>
            <a:pPr algn="just">
              <a:buFont typeface="Wingdings" panose="05000000000000000000" pitchFamily="2" charset="2"/>
              <a:buChar char="§"/>
            </a:pPr>
            <a:r>
              <a:rPr lang="fr-CA" sz="2600" dirty="0"/>
              <a:t>Travailler en amont</a:t>
            </a:r>
          </a:p>
          <a:p>
            <a:pPr marL="0" indent="0" algn="just">
              <a:buNone/>
            </a:pPr>
            <a:endParaRPr lang="fr-CA" sz="2600" dirty="0"/>
          </a:p>
          <a:p>
            <a:pPr algn="just">
              <a:buFont typeface="Wingdings" panose="05000000000000000000" pitchFamily="2" charset="2"/>
              <a:buChar char="§"/>
            </a:pPr>
            <a:r>
              <a:rPr lang="fr-CA" sz="2600" dirty="0"/>
              <a:t>Compléter la grille d’appréciation des risques d’homicide</a:t>
            </a:r>
          </a:p>
          <a:p>
            <a:pPr algn="just">
              <a:buFont typeface="Wingdings" panose="05000000000000000000" pitchFamily="2" charset="2"/>
              <a:buChar char="§"/>
            </a:pPr>
            <a:endParaRPr lang="fr-CA" sz="2600" dirty="0"/>
          </a:p>
          <a:p>
            <a:pPr algn="just">
              <a:buFont typeface="Wingdings" panose="05000000000000000000" pitchFamily="2" charset="2"/>
              <a:buChar char="§"/>
            </a:pPr>
            <a:r>
              <a:rPr lang="fr-CA" sz="2600" dirty="0"/>
              <a:t>En discuter avec son répondant/superviseur clinique</a:t>
            </a:r>
          </a:p>
          <a:p>
            <a:pPr marL="0" indent="0" algn="just">
              <a:buNone/>
            </a:pPr>
            <a:endParaRPr lang="fr-CA" sz="2600" dirty="0"/>
          </a:p>
          <a:p>
            <a:pPr algn="just">
              <a:buFont typeface="Wingdings" panose="05000000000000000000" pitchFamily="2" charset="2"/>
              <a:buChar char="§"/>
            </a:pPr>
            <a:r>
              <a:rPr lang="fr-CA" sz="2600" dirty="0"/>
              <a:t>La situation dépasse le cadre de notre mandat ?</a:t>
            </a:r>
          </a:p>
          <a:p>
            <a:pPr algn="just">
              <a:buFont typeface="Wingdings" panose="05000000000000000000" pitchFamily="2" charset="2"/>
              <a:buChar char="§"/>
            </a:pPr>
            <a:endParaRPr lang="fr-CA" sz="2600" dirty="0"/>
          </a:p>
          <a:p>
            <a:pPr algn="just">
              <a:buFont typeface="Wingdings" panose="05000000000000000000" pitchFamily="2" charset="2"/>
              <a:buChar char="§"/>
            </a:pPr>
            <a:endParaRPr lang="fr-CA" sz="2600" dirty="0"/>
          </a:p>
          <a:p>
            <a:endParaRPr lang="fr-CA" dirty="0"/>
          </a:p>
          <a:p>
            <a:pPr algn="just"/>
            <a:endParaRPr lang="fr-CA" dirty="0"/>
          </a:p>
          <a:p>
            <a:endParaRPr lang="fr-CA" dirty="0"/>
          </a:p>
          <a:p>
            <a:endParaRPr lang="fr-CA" sz="2400" dirty="0"/>
          </a:p>
          <a:p>
            <a:endParaRPr lang="fr-CA" sz="2400" dirty="0"/>
          </a:p>
        </p:txBody>
      </p:sp>
      <p:pic>
        <p:nvPicPr>
          <p:cNvPr id="9" name="Image 8"/>
          <p:cNvPicPr>
            <a:picLocks noChangeAspect="1"/>
          </p:cNvPicPr>
          <p:nvPr>
            <p:custDataLst>
              <p:tags r:id="rId3"/>
            </p:custDataLst>
          </p:nvPr>
        </p:nvPicPr>
        <p:blipFill>
          <a:blip r:embed="rId10"/>
          <a:stretch>
            <a:fillRect/>
          </a:stretch>
        </p:blipFill>
        <p:spPr>
          <a:xfrm>
            <a:off x="-16606" y="-1"/>
            <a:ext cx="9180000" cy="189041"/>
          </a:xfrm>
          <a:prstGeom prst="rect">
            <a:avLst/>
          </a:prstGeom>
        </p:spPr>
      </p:pic>
      <p:sp>
        <p:nvSpPr>
          <p:cNvPr id="10" name="Titre 1"/>
          <p:cNvSpPr txBox="1">
            <a:spLocks/>
          </p:cNvSpPr>
          <p:nvPr>
            <p:custDataLst>
              <p:tags r:id="rId4"/>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Rappels importants</a:t>
            </a:r>
            <a:endParaRPr lang="fr-CA" sz="4000" dirty="0"/>
          </a:p>
        </p:txBody>
      </p:sp>
      <p:pic>
        <p:nvPicPr>
          <p:cNvPr id="11" name="Image 10"/>
          <p:cNvPicPr>
            <a:picLocks noChangeAspect="1"/>
          </p:cNvPicPr>
          <p:nvPr>
            <p:custDataLst>
              <p:tags r:id="rId5"/>
            </p:custDataLst>
          </p:nvPr>
        </p:nvPicPr>
        <p:blipFill>
          <a:blip r:embed="rId11"/>
          <a:stretch>
            <a:fillRect/>
          </a:stretch>
        </p:blipFill>
        <p:spPr>
          <a:xfrm>
            <a:off x="179512" y="260648"/>
            <a:ext cx="38100" cy="4114800"/>
          </a:xfrm>
          <a:prstGeom prst="rect">
            <a:avLst/>
          </a:prstGeom>
        </p:spPr>
      </p:pic>
      <p:pic>
        <p:nvPicPr>
          <p:cNvPr id="12" name="Image 11"/>
          <p:cNvPicPr>
            <a:picLocks noChangeAspect="1"/>
          </p:cNvPicPr>
          <p:nvPr>
            <p:custDataLst>
              <p:tags r:id="rId6"/>
            </p:custDataLst>
          </p:nvPr>
        </p:nvPicPr>
        <p:blipFill>
          <a:blip r:embed="rId11"/>
          <a:stretch>
            <a:fillRect/>
          </a:stretch>
        </p:blipFill>
        <p:spPr>
          <a:xfrm>
            <a:off x="8964488" y="260648"/>
            <a:ext cx="38100" cy="4114800"/>
          </a:xfrm>
          <a:prstGeom prst="rect">
            <a:avLst/>
          </a:prstGeom>
        </p:spPr>
      </p:pic>
      <p:pic>
        <p:nvPicPr>
          <p:cNvPr id="13" name="Image 12"/>
          <p:cNvPicPr>
            <a:picLocks noChangeAspect="1"/>
          </p:cNvPicPr>
          <p:nvPr>
            <p:custDataLst>
              <p:tags r:id="rId7"/>
            </p:custDataLst>
          </p:nvPr>
        </p:nvPicPr>
        <p:blipFill>
          <a:blip r:embed="rId12"/>
          <a:stretch>
            <a:fillRect/>
          </a:stretch>
        </p:blipFill>
        <p:spPr>
          <a:xfrm flipV="1">
            <a:off x="-2271" y="1107995"/>
            <a:ext cx="6950535" cy="184340"/>
          </a:xfrm>
          <a:prstGeom prst="rect">
            <a:avLst/>
          </a:prstGeom>
        </p:spPr>
      </p:pic>
      <p:pic>
        <p:nvPicPr>
          <p:cNvPr id="15" name="Image 14">
            <a:extLst>
              <a:ext uri="{FF2B5EF4-FFF2-40B4-BE49-F238E27FC236}">
                <a16:creationId xmlns:a16="http://schemas.microsoft.com/office/drawing/2014/main" id="{F9DEB2D2-21F0-43C4-829F-857FD24330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337736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83907" y="1257569"/>
            <a:ext cx="8680581" cy="5195767"/>
          </a:xfrm>
          <a:prstGeom prst="rect">
            <a:avLst/>
          </a:prstGeom>
        </p:spPr>
      </p:pic>
      <p:pic>
        <p:nvPicPr>
          <p:cNvPr id="10" name="Image 9"/>
          <p:cNvPicPr>
            <a:picLocks noChangeAspect="1"/>
          </p:cNvPicPr>
          <p:nvPr/>
        </p:nvPicPr>
        <p:blipFill>
          <a:blip r:embed="rId3"/>
          <a:stretch>
            <a:fillRect/>
          </a:stretch>
        </p:blipFill>
        <p:spPr>
          <a:xfrm>
            <a:off x="-16606" y="-1"/>
            <a:ext cx="9180000" cy="189041"/>
          </a:xfrm>
          <a:prstGeom prst="rect">
            <a:avLst/>
          </a:prstGeom>
        </p:spPr>
      </p:pic>
      <p:pic>
        <p:nvPicPr>
          <p:cNvPr id="11" name="Image 10"/>
          <p:cNvPicPr>
            <a:picLocks noChangeAspect="1"/>
          </p:cNvPicPr>
          <p:nvPr/>
        </p:nvPicPr>
        <p:blipFill>
          <a:blip r:embed="rId4"/>
          <a:stretch>
            <a:fillRect/>
          </a:stretch>
        </p:blipFill>
        <p:spPr>
          <a:xfrm>
            <a:off x="179512" y="260648"/>
            <a:ext cx="38100" cy="4114800"/>
          </a:xfrm>
          <a:prstGeom prst="rect">
            <a:avLst/>
          </a:prstGeom>
        </p:spPr>
      </p:pic>
      <p:pic>
        <p:nvPicPr>
          <p:cNvPr id="12" name="Image 11"/>
          <p:cNvPicPr>
            <a:picLocks noChangeAspect="1"/>
          </p:cNvPicPr>
          <p:nvPr/>
        </p:nvPicPr>
        <p:blipFill>
          <a:blip r:embed="rId4"/>
          <a:stretch>
            <a:fillRect/>
          </a:stretch>
        </p:blipFill>
        <p:spPr>
          <a:xfrm>
            <a:off x="8964488" y="260648"/>
            <a:ext cx="38100" cy="4114800"/>
          </a:xfrm>
          <a:prstGeom prst="rect">
            <a:avLst/>
          </a:prstGeom>
        </p:spPr>
      </p:pic>
      <p:sp>
        <p:nvSpPr>
          <p:cNvPr id="13" name="Titre 1"/>
          <p:cNvSpPr txBox="1">
            <a:spLocks/>
          </p:cNvSpPr>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POUR PLUS D’INFORMATION</a:t>
            </a:r>
            <a:endParaRPr lang="fr-CA" dirty="0"/>
          </a:p>
        </p:txBody>
      </p:sp>
      <p:pic>
        <p:nvPicPr>
          <p:cNvPr id="14" name="Image 13"/>
          <p:cNvPicPr>
            <a:picLocks noChangeAspect="1"/>
          </p:cNvPicPr>
          <p:nvPr/>
        </p:nvPicPr>
        <p:blipFill>
          <a:blip r:embed="rId5"/>
          <a:stretch>
            <a:fillRect/>
          </a:stretch>
        </p:blipFill>
        <p:spPr>
          <a:xfrm flipV="1">
            <a:off x="-2271" y="1107995"/>
            <a:ext cx="6950535" cy="184340"/>
          </a:xfrm>
          <a:prstGeom prst="rect">
            <a:avLst/>
          </a:prstGeom>
        </p:spPr>
      </p:pic>
      <p:sp>
        <p:nvSpPr>
          <p:cNvPr id="3" name="Espace réservé du contenu 2"/>
          <p:cNvSpPr>
            <a:spLocks noGrp="1"/>
          </p:cNvSpPr>
          <p:nvPr>
            <p:ph idx="1"/>
          </p:nvPr>
        </p:nvSpPr>
        <p:spPr>
          <a:xfrm>
            <a:off x="141412" y="1340768"/>
            <a:ext cx="8781543" cy="5517232"/>
          </a:xfrm>
        </p:spPr>
        <p:txBody>
          <a:bodyPr>
            <a:noAutofit/>
          </a:bodyPr>
          <a:lstStyle/>
          <a:p>
            <a:pPr marL="0" indent="0" algn="ctr">
              <a:buNone/>
            </a:pPr>
            <a:endParaRPr lang="fr-CA" dirty="0"/>
          </a:p>
          <a:p>
            <a:pPr marL="0" indent="0" algn="ctr">
              <a:buNone/>
            </a:pPr>
            <a:endParaRPr lang="fr-CA" dirty="0"/>
          </a:p>
          <a:p>
            <a:pPr marL="0" indent="0" algn="ctr">
              <a:buNone/>
            </a:pPr>
            <a:r>
              <a:rPr lang="fr-CA" b="1" dirty="0"/>
              <a:t>(819) 444-8737</a:t>
            </a:r>
          </a:p>
          <a:p>
            <a:pPr marL="0" indent="0" algn="ctr">
              <a:buNone/>
            </a:pPr>
            <a:r>
              <a:rPr lang="fr-CA" dirty="0">
                <a:hlinkClick r:id="rId6"/>
              </a:rPr>
              <a:t>info@rabaska-at.com</a:t>
            </a:r>
            <a:endParaRPr lang="fr-CA" dirty="0"/>
          </a:p>
          <a:p>
            <a:pPr marL="0" indent="0" algn="ctr">
              <a:buNone/>
            </a:pPr>
            <a:r>
              <a:rPr lang="fr-CA" dirty="0">
                <a:hlinkClick r:id="rId7"/>
              </a:rPr>
              <a:t>www.rabaska-at.com</a:t>
            </a:r>
            <a:endParaRPr lang="fr-CA" dirty="0"/>
          </a:p>
          <a:p>
            <a:pPr marL="0" indent="0" algn="ctr">
              <a:buNone/>
            </a:pPr>
            <a:endParaRPr lang="fr-CA" dirty="0"/>
          </a:p>
          <a:p>
            <a:pPr marL="0" indent="0" algn="ctr">
              <a:buNone/>
            </a:pPr>
            <a:endParaRPr lang="fr-CA" dirty="0"/>
          </a:p>
          <a:p>
            <a:pPr marL="0" indent="0">
              <a:buNone/>
            </a:pPr>
            <a:endParaRPr lang="fr-CA" dirty="0"/>
          </a:p>
        </p:txBody>
      </p:sp>
      <p:pic>
        <p:nvPicPr>
          <p:cNvPr id="15" name="Image 14">
            <a:extLst>
              <a:ext uri="{FF2B5EF4-FFF2-40B4-BE49-F238E27FC236}">
                <a16:creationId xmlns:a16="http://schemas.microsoft.com/office/drawing/2014/main" id="{BFB3C43A-0975-4F20-BAAA-5ACC6481AC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373950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1493" y="1124744"/>
            <a:ext cx="9132507" cy="5733256"/>
          </a:xfrm>
          <a:prstGeom prst="rect">
            <a:avLst/>
          </a:prstGeom>
        </p:spPr>
      </p:pic>
      <p:pic>
        <p:nvPicPr>
          <p:cNvPr id="9" name="Image 8"/>
          <p:cNvPicPr>
            <a:picLocks noChangeAspect="1"/>
          </p:cNvPicPr>
          <p:nvPr/>
        </p:nvPicPr>
        <p:blipFill>
          <a:blip r:embed="rId4"/>
          <a:stretch>
            <a:fillRect/>
          </a:stretch>
        </p:blipFill>
        <p:spPr>
          <a:xfrm>
            <a:off x="-16606" y="-1"/>
            <a:ext cx="9180000" cy="189041"/>
          </a:xfrm>
          <a:prstGeom prst="rect">
            <a:avLst/>
          </a:prstGeom>
        </p:spPr>
      </p:pic>
      <p:sp>
        <p:nvSpPr>
          <p:cNvPr id="11" name="Titre 1"/>
          <p:cNvSpPr txBox="1">
            <a:spLocks/>
          </p:cNvSpPr>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MISE EN CONTEXTE</a:t>
            </a:r>
            <a:endParaRPr lang="fr-CA" dirty="0"/>
          </a:p>
        </p:txBody>
      </p:sp>
      <p:pic>
        <p:nvPicPr>
          <p:cNvPr id="12" name="Image 11"/>
          <p:cNvPicPr>
            <a:picLocks noChangeAspect="1"/>
          </p:cNvPicPr>
          <p:nvPr/>
        </p:nvPicPr>
        <p:blipFill>
          <a:blip r:embed="rId5"/>
          <a:stretch>
            <a:fillRect/>
          </a:stretch>
        </p:blipFill>
        <p:spPr>
          <a:xfrm>
            <a:off x="179512" y="260648"/>
            <a:ext cx="38100" cy="4114800"/>
          </a:xfrm>
          <a:prstGeom prst="rect">
            <a:avLst/>
          </a:prstGeom>
        </p:spPr>
      </p:pic>
      <p:pic>
        <p:nvPicPr>
          <p:cNvPr id="13" name="Image 12"/>
          <p:cNvPicPr>
            <a:picLocks noChangeAspect="1"/>
          </p:cNvPicPr>
          <p:nvPr/>
        </p:nvPicPr>
        <p:blipFill>
          <a:blip r:embed="rId5"/>
          <a:stretch>
            <a:fillRect/>
          </a:stretch>
        </p:blipFill>
        <p:spPr>
          <a:xfrm>
            <a:off x="8964488" y="260648"/>
            <a:ext cx="38100" cy="4114800"/>
          </a:xfrm>
          <a:prstGeom prst="rect">
            <a:avLst/>
          </a:prstGeom>
        </p:spPr>
      </p:pic>
      <p:pic>
        <p:nvPicPr>
          <p:cNvPr id="14" name="Image 13"/>
          <p:cNvPicPr>
            <a:picLocks noChangeAspect="1"/>
          </p:cNvPicPr>
          <p:nvPr/>
        </p:nvPicPr>
        <p:blipFill>
          <a:blip r:embed="rId6"/>
          <a:stretch>
            <a:fillRect/>
          </a:stretch>
        </p:blipFill>
        <p:spPr>
          <a:xfrm flipV="1">
            <a:off x="-2271" y="1107995"/>
            <a:ext cx="6950535" cy="184340"/>
          </a:xfrm>
          <a:prstGeom prst="rect">
            <a:avLst/>
          </a:prstGeom>
        </p:spPr>
      </p:pic>
      <p:sp>
        <p:nvSpPr>
          <p:cNvPr id="2" name="Espace réservé du contenu 1"/>
          <p:cNvSpPr>
            <a:spLocks noGrp="1"/>
          </p:cNvSpPr>
          <p:nvPr>
            <p:ph idx="1"/>
          </p:nvPr>
        </p:nvSpPr>
        <p:spPr>
          <a:xfrm>
            <a:off x="457200" y="2105472"/>
            <a:ext cx="8229600" cy="3761165"/>
          </a:xfrm>
        </p:spPr>
        <p:txBody>
          <a:bodyPr>
            <a:normAutofit/>
          </a:bodyPr>
          <a:lstStyle/>
          <a:p>
            <a:pPr>
              <a:buFont typeface="Wingdings" panose="05000000000000000000" pitchFamily="2" charset="2"/>
              <a:buChar char="§"/>
            </a:pPr>
            <a:r>
              <a:rPr lang="fr-CA" sz="2400" dirty="0"/>
              <a:t>En 2015: Le Cas Gervais en Abitibi-Témiscamingue: on émet le même constat que le Coroner Bérubé dans le cas de Baie-Comeau</a:t>
            </a:r>
          </a:p>
          <a:p>
            <a:pPr>
              <a:buFont typeface="Wingdings" panose="05000000000000000000" pitchFamily="2" charset="2"/>
              <a:buChar char="§"/>
            </a:pPr>
            <a:endParaRPr lang="fr-CA" sz="2400" dirty="0"/>
          </a:p>
          <a:p>
            <a:pPr>
              <a:buFont typeface="Wingdings" panose="05000000000000000000" pitchFamily="2" charset="2"/>
              <a:buChar char="§"/>
            </a:pPr>
            <a:r>
              <a:rPr lang="fr-CA" sz="2400" dirty="0"/>
              <a:t>En 2016: Cristallisation de la collaboration entre les partenaires touchés par la violence conjugale</a:t>
            </a:r>
          </a:p>
          <a:p>
            <a:pPr>
              <a:buFont typeface="Wingdings" panose="05000000000000000000" pitchFamily="2" charset="2"/>
              <a:buChar char="§"/>
            </a:pPr>
            <a:endParaRPr lang="fr-CA" sz="2400" dirty="0"/>
          </a:p>
          <a:p>
            <a:pPr>
              <a:buFont typeface="Wingdings" panose="05000000000000000000" pitchFamily="2" charset="2"/>
              <a:buChar char="§"/>
            </a:pPr>
            <a:r>
              <a:rPr lang="fr-CA" sz="2400" dirty="0"/>
              <a:t>En s’inspirant des autres modèles au Québec, on élabore nos propres mécanismes pour améliorer la concertation régionale</a:t>
            </a:r>
          </a:p>
          <a:p>
            <a:pPr>
              <a:buFont typeface="Wingdings" panose="05000000000000000000" pitchFamily="2" charset="2"/>
              <a:buChar char="§"/>
            </a:pPr>
            <a:endParaRPr lang="fr-CA" dirty="0"/>
          </a:p>
          <a:p>
            <a:pPr>
              <a:buFont typeface="Wingdings" panose="05000000000000000000" pitchFamily="2" charset="2"/>
              <a:buChar char="§"/>
            </a:pPr>
            <a:endParaRPr lang="fr-CA" dirty="0"/>
          </a:p>
        </p:txBody>
      </p:sp>
      <p:pic>
        <p:nvPicPr>
          <p:cNvPr id="10" name="Image 9">
            <a:extLst>
              <a:ext uri="{FF2B5EF4-FFF2-40B4-BE49-F238E27FC236}">
                <a16:creationId xmlns:a16="http://schemas.microsoft.com/office/drawing/2014/main" id="{D6412AD2-F416-4C92-BEDB-F8C950691F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7085" y="521728"/>
            <a:ext cx="2041723" cy="549020"/>
          </a:xfrm>
          <a:prstGeom prst="rect">
            <a:avLst/>
          </a:prstGeom>
        </p:spPr>
      </p:pic>
    </p:spTree>
    <p:extLst>
      <p:ext uri="{BB962C8B-B14F-4D97-AF65-F5344CB8AC3E}">
        <p14:creationId xmlns:p14="http://schemas.microsoft.com/office/powerpoint/2010/main" val="104933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sp>
        <p:nvSpPr>
          <p:cNvPr id="3" name="Espace réservé du contenu 2"/>
          <p:cNvSpPr>
            <a:spLocks noGrp="1"/>
          </p:cNvSpPr>
          <p:nvPr>
            <p:ph idx="1"/>
            <p:custDataLst>
              <p:tags r:id="rId2"/>
            </p:custDataLst>
          </p:nvPr>
        </p:nvSpPr>
        <p:spPr>
          <a:xfrm>
            <a:off x="513048" y="1358009"/>
            <a:ext cx="8117904" cy="4879303"/>
          </a:xfrm>
        </p:spPr>
        <p:txBody>
          <a:bodyPr>
            <a:normAutofit/>
          </a:bodyPr>
          <a:lstStyle/>
          <a:p>
            <a:pPr algn="ctr"/>
            <a:endParaRPr lang="fr-CA" sz="2400" dirty="0"/>
          </a:p>
          <a:p>
            <a:r>
              <a:rPr lang="fr-CA" sz="2400" dirty="0"/>
              <a:t>Soutenir l’appréciation du risque;</a:t>
            </a:r>
          </a:p>
          <a:p>
            <a:pPr marL="0" indent="0">
              <a:buNone/>
            </a:pPr>
            <a:endParaRPr lang="fr-CA" sz="2400" dirty="0"/>
          </a:p>
          <a:p>
            <a:r>
              <a:rPr lang="fr-CA" sz="2400" dirty="0"/>
              <a:t>Rassembler et mobiliser les ressources afin de créer un filet de sécurité autour des personnes (hommes, femmes, enfants) ;</a:t>
            </a:r>
          </a:p>
          <a:p>
            <a:pPr marL="0" indent="0">
              <a:buNone/>
            </a:pPr>
            <a:endParaRPr lang="fr-CA" sz="2400" dirty="0"/>
          </a:p>
          <a:p>
            <a:r>
              <a:rPr lang="fr-CA" sz="2400" dirty="0"/>
              <a:t>Assouplir certaines procédures ;</a:t>
            </a:r>
          </a:p>
          <a:p>
            <a:endParaRPr lang="fr-CA" sz="2400" dirty="0"/>
          </a:p>
          <a:p>
            <a:r>
              <a:rPr lang="fr-CA" sz="2400" dirty="0"/>
              <a:t>Intervenir rapidement et efficacement.</a:t>
            </a:r>
          </a:p>
          <a:p>
            <a:endParaRPr lang="fr-CA" sz="2400" dirty="0"/>
          </a:p>
          <a:p>
            <a:endParaRPr lang="fr-CA" sz="2400" dirty="0"/>
          </a:p>
          <a:p>
            <a:endParaRPr lang="fr-CA" dirty="0"/>
          </a:p>
          <a:p>
            <a:endParaRPr lang="fr-CA" sz="2400" dirty="0"/>
          </a:p>
          <a:p>
            <a:endParaRPr lang="fr-CA" sz="2400" dirty="0"/>
          </a:p>
        </p:txBody>
      </p:sp>
      <p:pic>
        <p:nvPicPr>
          <p:cNvPr id="9" name="Image 8"/>
          <p:cNvPicPr>
            <a:picLocks noChangeAspect="1"/>
          </p:cNvPicPr>
          <p:nvPr>
            <p:custDataLst>
              <p:tags r:id="rId3"/>
            </p:custDataLst>
          </p:nvPr>
        </p:nvPicPr>
        <p:blipFill>
          <a:blip r:embed="rId11"/>
          <a:stretch>
            <a:fillRect/>
          </a:stretch>
        </p:blipFill>
        <p:spPr>
          <a:xfrm>
            <a:off x="-16606" y="-1"/>
            <a:ext cx="9180000" cy="189041"/>
          </a:xfrm>
          <a:prstGeom prst="rect">
            <a:avLst/>
          </a:prstGeom>
        </p:spPr>
      </p:pic>
      <p:sp>
        <p:nvSpPr>
          <p:cNvPr id="10" name="Titre 1"/>
          <p:cNvSpPr txBox="1">
            <a:spLocks/>
          </p:cNvSpPr>
          <p:nvPr>
            <p:custDataLst>
              <p:tags r:id="rId4"/>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RÔLES</a:t>
            </a:r>
            <a:endParaRPr lang="fr-CA" sz="4000" dirty="0"/>
          </a:p>
        </p:txBody>
      </p:sp>
      <p:pic>
        <p:nvPicPr>
          <p:cNvPr id="11" name="Image 10"/>
          <p:cNvPicPr>
            <a:picLocks noChangeAspect="1"/>
          </p:cNvPicPr>
          <p:nvPr>
            <p:custDataLst>
              <p:tags r:id="rId5"/>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6"/>
            </p:custDataLst>
          </p:nvPr>
        </p:nvPicPr>
        <p:blipFill>
          <a:blip r:embed="rId12"/>
          <a:stretch>
            <a:fillRect/>
          </a:stretch>
        </p:blipFill>
        <p:spPr>
          <a:xfrm>
            <a:off x="8964488" y="260648"/>
            <a:ext cx="38100" cy="4114800"/>
          </a:xfrm>
          <a:prstGeom prst="rect">
            <a:avLst/>
          </a:prstGeom>
        </p:spPr>
      </p:pic>
      <p:pic>
        <p:nvPicPr>
          <p:cNvPr id="13" name="Image 12"/>
          <p:cNvPicPr>
            <a:picLocks noChangeAspect="1"/>
          </p:cNvPicPr>
          <p:nvPr>
            <p:custDataLst>
              <p:tags r:id="rId7"/>
            </p:custDataLst>
          </p:nvPr>
        </p:nvPicPr>
        <p:blipFill>
          <a:blip r:embed="rId13"/>
          <a:stretch>
            <a:fillRect/>
          </a:stretch>
        </p:blipFill>
        <p:spPr>
          <a:xfrm flipV="1">
            <a:off x="-2271" y="1107995"/>
            <a:ext cx="6950535" cy="184340"/>
          </a:xfrm>
          <a:prstGeom prst="rect">
            <a:avLst/>
          </a:prstGeom>
        </p:spPr>
      </p:pic>
      <p:pic>
        <p:nvPicPr>
          <p:cNvPr id="15" name="Image 14">
            <a:extLst>
              <a:ext uri="{FF2B5EF4-FFF2-40B4-BE49-F238E27FC236}">
                <a16:creationId xmlns:a16="http://schemas.microsoft.com/office/drawing/2014/main" id="{E377A5CB-BCD1-41CE-9030-0F28A8FBAC9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74561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0"/>
          <a:stretch>
            <a:fillRect/>
          </a:stretch>
        </p:blipFill>
        <p:spPr>
          <a:xfrm>
            <a:off x="11493" y="1124744"/>
            <a:ext cx="9132507" cy="5733256"/>
          </a:xfrm>
          <a:prstGeom prst="rect">
            <a:avLst/>
          </a:prstGeom>
        </p:spPr>
      </p:pic>
      <p:sp>
        <p:nvSpPr>
          <p:cNvPr id="3" name="Espace réservé du contenu 2"/>
          <p:cNvSpPr>
            <a:spLocks noGrp="1"/>
          </p:cNvSpPr>
          <p:nvPr>
            <p:ph idx="1"/>
            <p:custDataLst>
              <p:tags r:id="rId2"/>
            </p:custDataLst>
          </p:nvPr>
        </p:nvSpPr>
        <p:spPr>
          <a:xfrm>
            <a:off x="513048" y="2100167"/>
            <a:ext cx="8117904" cy="3841265"/>
          </a:xfrm>
        </p:spPr>
        <p:txBody>
          <a:bodyPr>
            <a:normAutofit/>
          </a:bodyPr>
          <a:lstStyle/>
          <a:p>
            <a:pPr marL="0" indent="0">
              <a:buNone/>
            </a:pPr>
            <a:r>
              <a:rPr lang="fr-CA" sz="2400" dirty="0"/>
              <a:t>Proposer un modèle de gestion des situations à haut risque d’homicide conjugal ou intrafamilial, suivi ou non d’un suicide.</a:t>
            </a:r>
          </a:p>
          <a:p>
            <a:pPr marL="0" indent="0">
              <a:buNone/>
            </a:pPr>
            <a:endParaRPr lang="fr-CA" sz="2400" dirty="0"/>
          </a:p>
          <a:p>
            <a:pPr marL="0" indent="0">
              <a:buNone/>
            </a:pPr>
            <a:r>
              <a:rPr lang="fr-CA" sz="2400" dirty="0"/>
              <a:t>Améliorer  la collaboration entre différents services en matière de violence conjugale sur le territoire de l’Abitibi-Témiscamingue.</a:t>
            </a:r>
          </a:p>
          <a:p>
            <a:pPr marL="0" lvl="0" indent="0">
              <a:buNone/>
            </a:pPr>
            <a:endParaRPr lang="fr-CA" sz="2400" dirty="0"/>
          </a:p>
          <a:p>
            <a:pPr marL="0" lvl="0" indent="0">
              <a:buNone/>
            </a:pPr>
            <a:r>
              <a:rPr lang="fr-CA" sz="2400" dirty="0"/>
              <a:t>Former les partenaires à l’appréciation des situations à haut risque par le biais d’un langage commun;</a:t>
            </a:r>
          </a:p>
          <a:p>
            <a:pPr marL="0" indent="0">
              <a:buNone/>
            </a:pPr>
            <a:endParaRPr lang="fr-CA" sz="2400" dirty="0"/>
          </a:p>
          <a:p>
            <a:endParaRPr lang="fr-CA" dirty="0"/>
          </a:p>
          <a:p>
            <a:endParaRPr lang="fr-CA" sz="2400" dirty="0"/>
          </a:p>
          <a:p>
            <a:endParaRPr lang="fr-CA" sz="2400" dirty="0"/>
          </a:p>
        </p:txBody>
      </p:sp>
      <p:pic>
        <p:nvPicPr>
          <p:cNvPr id="9" name="Image 8"/>
          <p:cNvPicPr>
            <a:picLocks noChangeAspect="1"/>
          </p:cNvPicPr>
          <p:nvPr>
            <p:custDataLst>
              <p:tags r:id="rId3"/>
            </p:custDataLst>
          </p:nvPr>
        </p:nvPicPr>
        <p:blipFill>
          <a:blip r:embed="rId11"/>
          <a:stretch>
            <a:fillRect/>
          </a:stretch>
        </p:blipFill>
        <p:spPr>
          <a:xfrm>
            <a:off x="-16606" y="-1"/>
            <a:ext cx="9180000" cy="189041"/>
          </a:xfrm>
          <a:prstGeom prst="rect">
            <a:avLst/>
          </a:prstGeom>
        </p:spPr>
      </p:pic>
      <p:sp>
        <p:nvSpPr>
          <p:cNvPr id="10" name="Titre 1"/>
          <p:cNvSpPr txBox="1">
            <a:spLocks/>
          </p:cNvSpPr>
          <p:nvPr>
            <p:custDataLst>
              <p:tags r:id="rId4"/>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OBJECTIFS ET PRINCIPES</a:t>
            </a:r>
            <a:endParaRPr lang="fr-CA" sz="4000" dirty="0"/>
          </a:p>
        </p:txBody>
      </p:sp>
      <p:pic>
        <p:nvPicPr>
          <p:cNvPr id="11" name="Image 10"/>
          <p:cNvPicPr>
            <a:picLocks noChangeAspect="1"/>
          </p:cNvPicPr>
          <p:nvPr>
            <p:custDataLst>
              <p:tags r:id="rId5"/>
            </p:custDataLst>
          </p:nvPr>
        </p:nvPicPr>
        <p:blipFill>
          <a:blip r:embed="rId12"/>
          <a:stretch>
            <a:fillRect/>
          </a:stretch>
        </p:blipFill>
        <p:spPr>
          <a:xfrm>
            <a:off x="179512" y="260648"/>
            <a:ext cx="38100" cy="4114800"/>
          </a:xfrm>
          <a:prstGeom prst="rect">
            <a:avLst/>
          </a:prstGeom>
        </p:spPr>
      </p:pic>
      <p:pic>
        <p:nvPicPr>
          <p:cNvPr id="12" name="Image 11"/>
          <p:cNvPicPr>
            <a:picLocks noChangeAspect="1"/>
          </p:cNvPicPr>
          <p:nvPr>
            <p:custDataLst>
              <p:tags r:id="rId6"/>
            </p:custDataLst>
          </p:nvPr>
        </p:nvPicPr>
        <p:blipFill>
          <a:blip r:embed="rId12"/>
          <a:stretch>
            <a:fillRect/>
          </a:stretch>
        </p:blipFill>
        <p:spPr>
          <a:xfrm>
            <a:off x="8964488" y="260648"/>
            <a:ext cx="38100" cy="4114800"/>
          </a:xfrm>
          <a:prstGeom prst="rect">
            <a:avLst/>
          </a:prstGeom>
        </p:spPr>
      </p:pic>
      <p:pic>
        <p:nvPicPr>
          <p:cNvPr id="13" name="Image 12"/>
          <p:cNvPicPr>
            <a:picLocks noChangeAspect="1"/>
          </p:cNvPicPr>
          <p:nvPr>
            <p:custDataLst>
              <p:tags r:id="rId7"/>
            </p:custDataLst>
          </p:nvPr>
        </p:nvPicPr>
        <p:blipFill>
          <a:blip r:embed="rId13"/>
          <a:stretch>
            <a:fillRect/>
          </a:stretch>
        </p:blipFill>
        <p:spPr>
          <a:xfrm flipV="1">
            <a:off x="-2271" y="1107995"/>
            <a:ext cx="6950535" cy="184340"/>
          </a:xfrm>
          <a:prstGeom prst="rect">
            <a:avLst/>
          </a:prstGeom>
        </p:spPr>
      </p:pic>
      <p:pic>
        <p:nvPicPr>
          <p:cNvPr id="14" name="Image 13">
            <a:extLst>
              <a:ext uri="{FF2B5EF4-FFF2-40B4-BE49-F238E27FC236}">
                <a16:creationId xmlns:a16="http://schemas.microsoft.com/office/drawing/2014/main" id="{05E02559-4183-4359-8BF6-07B99CB816B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pic>
        <p:nvPicPr>
          <p:cNvPr id="15" name="Image 14">
            <a:extLst>
              <a:ext uri="{FF2B5EF4-FFF2-40B4-BE49-F238E27FC236}">
                <a16:creationId xmlns:a16="http://schemas.microsoft.com/office/drawing/2014/main" id="{259F738F-462E-4737-A747-7A52EED667B7}"/>
              </a:ext>
            </a:extLst>
          </p:cNvPr>
          <p:cNvPicPr>
            <a:picLocks noChangeAspect="1"/>
          </p:cNvPicPr>
          <p:nvPr/>
        </p:nvPicPr>
        <p:blipFill>
          <a:blip r:embed="rId15"/>
          <a:stretch>
            <a:fillRect/>
          </a:stretch>
        </p:blipFill>
        <p:spPr>
          <a:xfrm>
            <a:off x="7668344" y="5370273"/>
            <a:ext cx="1080120" cy="1080120"/>
          </a:xfrm>
          <a:prstGeom prst="rect">
            <a:avLst/>
          </a:prstGeom>
        </p:spPr>
      </p:pic>
    </p:spTree>
    <p:extLst>
      <p:ext uri="{BB962C8B-B14F-4D97-AF65-F5344CB8AC3E}">
        <p14:creationId xmlns:p14="http://schemas.microsoft.com/office/powerpoint/2010/main" val="224445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687" y="1107994"/>
            <a:ext cx="9180000" cy="5563031"/>
          </a:xfrm>
          <a:prstGeom prst="rect">
            <a:avLst/>
          </a:prstGeom>
        </p:spPr>
      </p:pic>
      <p:pic>
        <p:nvPicPr>
          <p:cNvPr id="14" name="Image 13"/>
          <p:cNvPicPr>
            <a:picLocks noChangeAspect="1"/>
          </p:cNvPicPr>
          <p:nvPr/>
        </p:nvPicPr>
        <p:blipFill>
          <a:blip r:embed="rId4"/>
          <a:stretch>
            <a:fillRect/>
          </a:stretch>
        </p:blipFill>
        <p:spPr>
          <a:xfrm>
            <a:off x="-16606" y="-1"/>
            <a:ext cx="9180000" cy="189041"/>
          </a:xfrm>
          <a:prstGeom prst="rect">
            <a:avLst/>
          </a:prstGeom>
        </p:spPr>
      </p:pic>
      <p:sp>
        <p:nvSpPr>
          <p:cNvPr id="15" name="Titre 1"/>
          <p:cNvSpPr txBox="1">
            <a:spLocks/>
          </p:cNvSpPr>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LES ACTEURS</a:t>
            </a:r>
            <a:endParaRPr lang="fr-CA" dirty="0"/>
          </a:p>
        </p:txBody>
      </p:sp>
      <p:pic>
        <p:nvPicPr>
          <p:cNvPr id="16" name="Image 15"/>
          <p:cNvPicPr>
            <a:picLocks noChangeAspect="1"/>
          </p:cNvPicPr>
          <p:nvPr/>
        </p:nvPicPr>
        <p:blipFill>
          <a:blip r:embed="rId5"/>
          <a:stretch>
            <a:fillRect/>
          </a:stretch>
        </p:blipFill>
        <p:spPr>
          <a:xfrm>
            <a:off x="179512" y="260648"/>
            <a:ext cx="38100" cy="4114800"/>
          </a:xfrm>
          <a:prstGeom prst="rect">
            <a:avLst/>
          </a:prstGeom>
        </p:spPr>
      </p:pic>
      <p:pic>
        <p:nvPicPr>
          <p:cNvPr id="17" name="Image 16"/>
          <p:cNvPicPr>
            <a:picLocks noChangeAspect="1"/>
          </p:cNvPicPr>
          <p:nvPr/>
        </p:nvPicPr>
        <p:blipFill>
          <a:blip r:embed="rId5"/>
          <a:stretch>
            <a:fillRect/>
          </a:stretch>
        </p:blipFill>
        <p:spPr>
          <a:xfrm>
            <a:off x="8964488" y="260648"/>
            <a:ext cx="38100" cy="4114800"/>
          </a:xfrm>
          <a:prstGeom prst="rect">
            <a:avLst/>
          </a:prstGeom>
        </p:spPr>
      </p:pic>
      <p:pic>
        <p:nvPicPr>
          <p:cNvPr id="18" name="Image 17"/>
          <p:cNvPicPr>
            <a:picLocks noChangeAspect="1"/>
          </p:cNvPicPr>
          <p:nvPr/>
        </p:nvPicPr>
        <p:blipFill>
          <a:blip r:embed="rId6"/>
          <a:stretch>
            <a:fillRect/>
          </a:stretch>
        </p:blipFill>
        <p:spPr>
          <a:xfrm flipV="1">
            <a:off x="-2271" y="1107995"/>
            <a:ext cx="6950535" cy="184340"/>
          </a:xfrm>
          <a:prstGeom prst="rect">
            <a:avLst/>
          </a:prstGeom>
        </p:spPr>
      </p:pic>
      <p:sp>
        <p:nvSpPr>
          <p:cNvPr id="29" name="Rectangle : coins arrondis 28">
            <a:extLst>
              <a:ext uri="{FF2B5EF4-FFF2-40B4-BE49-F238E27FC236}">
                <a16:creationId xmlns:a16="http://schemas.microsoft.com/office/drawing/2014/main" id="{B6A07FFC-7379-4661-9E8A-87B743C1A14B}"/>
              </a:ext>
            </a:extLst>
          </p:cNvPr>
          <p:cNvSpPr/>
          <p:nvPr/>
        </p:nvSpPr>
        <p:spPr>
          <a:xfrm>
            <a:off x="1293622" y="1481315"/>
            <a:ext cx="1656184" cy="1152128"/>
          </a:xfrm>
          <a:prstGeom prst="roundRect">
            <a:avLst/>
          </a:prstGeom>
          <a:effectLst>
            <a:outerShdw blurRad="50800" dist="50800" dir="5400000" algn="ctr" rotWithShape="0">
              <a:schemeClr val="accent4">
                <a:lumMod val="60000"/>
                <a:lumOff val="40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fr-CA" dirty="0"/>
              <a:t>Comité d’orientation</a:t>
            </a:r>
          </a:p>
        </p:txBody>
      </p:sp>
      <p:sp>
        <p:nvSpPr>
          <p:cNvPr id="30" name="Rectangle : coins arrondis 29">
            <a:extLst>
              <a:ext uri="{FF2B5EF4-FFF2-40B4-BE49-F238E27FC236}">
                <a16:creationId xmlns:a16="http://schemas.microsoft.com/office/drawing/2014/main" id="{0D19681C-87A8-4C5C-A428-FEC626371CFB}"/>
              </a:ext>
            </a:extLst>
          </p:cNvPr>
          <p:cNvSpPr/>
          <p:nvPr/>
        </p:nvSpPr>
        <p:spPr>
          <a:xfrm>
            <a:off x="3408686" y="1481315"/>
            <a:ext cx="1656184" cy="1152128"/>
          </a:xfrm>
          <a:prstGeom prst="roundRect">
            <a:avLst/>
          </a:prstGeom>
          <a:effectLst>
            <a:outerShdw blurRad="50800" dist="50800" dir="5400000" algn="ctr" rotWithShape="0">
              <a:schemeClr val="accent2">
                <a:lumMod val="75000"/>
              </a:scheme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CA" dirty="0"/>
              <a:t>Fiduciaire SATAS</a:t>
            </a:r>
          </a:p>
        </p:txBody>
      </p:sp>
      <p:sp>
        <p:nvSpPr>
          <p:cNvPr id="31" name="Rectangle : coins arrondis 30">
            <a:extLst>
              <a:ext uri="{FF2B5EF4-FFF2-40B4-BE49-F238E27FC236}">
                <a16:creationId xmlns:a16="http://schemas.microsoft.com/office/drawing/2014/main" id="{A1B34243-BDC2-44EB-9051-4ACA88614C9D}"/>
              </a:ext>
            </a:extLst>
          </p:cNvPr>
          <p:cNvSpPr/>
          <p:nvPr/>
        </p:nvSpPr>
        <p:spPr>
          <a:xfrm>
            <a:off x="5613178" y="1481315"/>
            <a:ext cx="1656184" cy="1152128"/>
          </a:xfrm>
          <a:prstGeom prst="roundRect">
            <a:avLst/>
          </a:prstGeom>
          <a:effectLst>
            <a:outerShdw blurRad="50800" dist="50800" dir="5400000" algn="ctr" rotWithShape="0">
              <a:schemeClr val="accent4">
                <a:lumMod val="40000"/>
                <a:lumOff val="60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fr-CA" dirty="0"/>
              <a:t>Comité de suivi</a:t>
            </a:r>
          </a:p>
        </p:txBody>
      </p:sp>
      <p:sp>
        <p:nvSpPr>
          <p:cNvPr id="32" name="Rectangle : coins arrondis 31">
            <a:extLst>
              <a:ext uri="{FF2B5EF4-FFF2-40B4-BE49-F238E27FC236}">
                <a16:creationId xmlns:a16="http://schemas.microsoft.com/office/drawing/2014/main" id="{33E302F5-65A0-4B09-93E7-21980C03EC87}"/>
              </a:ext>
            </a:extLst>
          </p:cNvPr>
          <p:cNvSpPr/>
          <p:nvPr/>
        </p:nvSpPr>
        <p:spPr>
          <a:xfrm>
            <a:off x="648613" y="3358887"/>
            <a:ext cx="1656184" cy="1152128"/>
          </a:xfrm>
          <a:prstGeom prst="roundRect">
            <a:avLst/>
          </a:prstGeom>
          <a:effectLst>
            <a:outerShdw blurRad="50800" dist="50800" dir="5400000" algn="ctr" rotWithShape="0">
              <a:schemeClr val="accent5">
                <a:lumMod val="60000"/>
                <a:lumOff val="40000"/>
              </a:scheme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CA" dirty="0"/>
              <a:t>Direction</a:t>
            </a:r>
          </a:p>
        </p:txBody>
      </p:sp>
      <p:sp>
        <p:nvSpPr>
          <p:cNvPr id="33" name="Rectangle : coins arrondis 32">
            <a:extLst>
              <a:ext uri="{FF2B5EF4-FFF2-40B4-BE49-F238E27FC236}">
                <a16:creationId xmlns:a16="http://schemas.microsoft.com/office/drawing/2014/main" id="{A538A7E0-9F70-43FE-81AB-EC05A6E29F9E}"/>
              </a:ext>
            </a:extLst>
          </p:cNvPr>
          <p:cNvSpPr/>
          <p:nvPr/>
        </p:nvSpPr>
        <p:spPr>
          <a:xfrm>
            <a:off x="2603767" y="3364878"/>
            <a:ext cx="1656184" cy="1152128"/>
          </a:xfrm>
          <a:prstGeom prst="roundRect">
            <a:avLst/>
          </a:prstGeom>
          <a:effectLst>
            <a:outerShdw blurRad="50800" dist="50800" dir="5400000" algn="ctr" rotWithShape="0">
              <a:schemeClr val="accent3">
                <a:lumMod val="75000"/>
              </a:scheme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fr-CA" dirty="0"/>
              <a:t>Répondants institutionnels</a:t>
            </a:r>
          </a:p>
        </p:txBody>
      </p:sp>
      <p:sp>
        <p:nvSpPr>
          <p:cNvPr id="34" name="Rectangle : coins arrondis 33">
            <a:extLst>
              <a:ext uri="{FF2B5EF4-FFF2-40B4-BE49-F238E27FC236}">
                <a16:creationId xmlns:a16="http://schemas.microsoft.com/office/drawing/2014/main" id="{40FD8DF7-FCF2-4EC0-8204-D75C44E0D561}"/>
              </a:ext>
            </a:extLst>
          </p:cNvPr>
          <p:cNvSpPr/>
          <p:nvPr/>
        </p:nvSpPr>
        <p:spPr>
          <a:xfrm>
            <a:off x="4581658" y="3352330"/>
            <a:ext cx="1656184" cy="1152128"/>
          </a:xfrm>
          <a:prstGeom prst="roundRect">
            <a:avLst/>
          </a:prstGeom>
          <a:effectLst>
            <a:outerShdw blurRad="50800" dist="50800" dir="5400000" algn="ctr" rotWithShape="0">
              <a:schemeClr val="accent5">
                <a:lumMod val="60000"/>
                <a:lumOff val="40000"/>
              </a:scheme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CA" sz="1500" dirty="0"/>
              <a:t>Coordonnatrices régionales</a:t>
            </a:r>
          </a:p>
        </p:txBody>
      </p:sp>
      <p:sp>
        <p:nvSpPr>
          <p:cNvPr id="35" name="Rectangle : coins arrondis 34">
            <a:extLst>
              <a:ext uri="{FF2B5EF4-FFF2-40B4-BE49-F238E27FC236}">
                <a16:creationId xmlns:a16="http://schemas.microsoft.com/office/drawing/2014/main" id="{4BB6885B-55B0-4A59-B1D2-4C50BADF0869}"/>
              </a:ext>
            </a:extLst>
          </p:cNvPr>
          <p:cNvSpPr/>
          <p:nvPr/>
        </p:nvSpPr>
        <p:spPr>
          <a:xfrm>
            <a:off x="648613" y="4735534"/>
            <a:ext cx="1656184" cy="1152128"/>
          </a:xfrm>
          <a:prstGeom prst="roundRect">
            <a:avLst/>
          </a:prstGeom>
          <a:effectLst>
            <a:outerShdw blurRad="50800" dist="50800" dir="5400000" algn="ctr" rotWithShape="0">
              <a:schemeClr val="accent6">
                <a:lumMod val="75000"/>
              </a:scheme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r-CA" dirty="0"/>
              <a:t>Agente de liaison</a:t>
            </a:r>
          </a:p>
        </p:txBody>
      </p:sp>
      <p:sp>
        <p:nvSpPr>
          <p:cNvPr id="37" name="Rectangle : coins arrondis 36">
            <a:extLst>
              <a:ext uri="{FF2B5EF4-FFF2-40B4-BE49-F238E27FC236}">
                <a16:creationId xmlns:a16="http://schemas.microsoft.com/office/drawing/2014/main" id="{9F693DAA-6814-4D87-BFC2-3A1C0FFFCCE5}"/>
              </a:ext>
            </a:extLst>
          </p:cNvPr>
          <p:cNvSpPr/>
          <p:nvPr/>
        </p:nvSpPr>
        <p:spPr>
          <a:xfrm>
            <a:off x="2603767" y="4705986"/>
            <a:ext cx="1656184" cy="1152128"/>
          </a:xfrm>
          <a:prstGeom prst="roundRect">
            <a:avLst/>
          </a:prstGeom>
          <a:effectLst>
            <a:outerShdw blurRad="50800" dist="50800" dir="5400000" algn="ctr" rotWithShape="0">
              <a:schemeClr val="accent3">
                <a:lumMod val="75000"/>
              </a:scheme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fr-CA" dirty="0"/>
              <a:t>Intervenants</a:t>
            </a:r>
          </a:p>
        </p:txBody>
      </p:sp>
      <p:pic>
        <p:nvPicPr>
          <p:cNvPr id="12" name="Image 11"/>
          <p:cNvPicPr>
            <a:picLocks noChangeAspect="1"/>
          </p:cNvPicPr>
          <p:nvPr/>
        </p:nvPicPr>
        <p:blipFill>
          <a:blip r:embed="rId7"/>
          <a:stretch>
            <a:fillRect/>
          </a:stretch>
        </p:blipFill>
        <p:spPr>
          <a:xfrm>
            <a:off x="3923928" y="3038872"/>
            <a:ext cx="648072" cy="648072"/>
          </a:xfrm>
          <a:prstGeom prst="rect">
            <a:avLst/>
          </a:prstGeom>
        </p:spPr>
      </p:pic>
      <p:pic>
        <p:nvPicPr>
          <p:cNvPr id="20" name="Image 19"/>
          <p:cNvPicPr>
            <a:picLocks noChangeAspect="1"/>
          </p:cNvPicPr>
          <p:nvPr/>
        </p:nvPicPr>
        <p:blipFill>
          <a:blip r:embed="rId8"/>
          <a:stretch>
            <a:fillRect/>
          </a:stretch>
        </p:blipFill>
        <p:spPr>
          <a:xfrm>
            <a:off x="5814631" y="2881592"/>
            <a:ext cx="594066" cy="792088"/>
          </a:xfrm>
          <a:prstGeom prst="rect">
            <a:avLst/>
          </a:prstGeom>
        </p:spPr>
      </p:pic>
      <p:pic>
        <p:nvPicPr>
          <p:cNvPr id="10" name="Image 9"/>
          <p:cNvPicPr>
            <a:picLocks noChangeAspect="1"/>
          </p:cNvPicPr>
          <p:nvPr/>
        </p:nvPicPr>
        <p:blipFill>
          <a:blip r:embed="rId9"/>
          <a:stretch>
            <a:fillRect/>
          </a:stretch>
        </p:blipFill>
        <p:spPr>
          <a:xfrm>
            <a:off x="6929769" y="1029999"/>
            <a:ext cx="792088" cy="960107"/>
          </a:xfrm>
          <a:prstGeom prst="rect">
            <a:avLst/>
          </a:prstGeom>
        </p:spPr>
      </p:pic>
      <p:sp>
        <p:nvSpPr>
          <p:cNvPr id="39" name="Rectangle : coins arrondis 38">
            <a:extLst>
              <a:ext uri="{FF2B5EF4-FFF2-40B4-BE49-F238E27FC236}">
                <a16:creationId xmlns:a16="http://schemas.microsoft.com/office/drawing/2014/main" id="{56504806-8AFF-4BC8-880A-2E01F843B54B}"/>
              </a:ext>
            </a:extLst>
          </p:cNvPr>
          <p:cNvSpPr/>
          <p:nvPr/>
        </p:nvSpPr>
        <p:spPr>
          <a:xfrm>
            <a:off x="6700995" y="3982030"/>
            <a:ext cx="2041723" cy="1507008"/>
          </a:xfrm>
          <a:prstGeom prst="roundRect">
            <a:avLst/>
          </a:prstGeom>
          <a:ln>
            <a:solidFill>
              <a:schemeClr val="bg1">
                <a:lumMod val="50000"/>
              </a:schemeClr>
            </a:solidFill>
          </a:ln>
          <a:effectLst>
            <a:outerShdw blurRad="50800" dist="50800" dir="5400000" algn="ctr" rotWithShape="0">
              <a:schemeClr val="accent2">
                <a:lumMod val="75000"/>
              </a:scheme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CA" dirty="0"/>
              <a:t>La cellule de crise</a:t>
            </a:r>
          </a:p>
        </p:txBody>
      </p:sp>
      <p:pic>
        <p:nvPicPr>
          <p:cNvPr id="13" name="Image 12"/>
          <p:cNvPicPr>
            <a:picLocks noChangeAspect="1"/>
          </p:cNvPicPr>
          <p:nvPr/>
        </p:nvPicPr>
        <p:blipFill>
          <a:blip r:embed="rId10"/>
          <a:stretch>
            <a:fillRect/>
          </a:stretch>
        </p:blipFill>
        <p:spPr>
          <a:xfrm>
            <a:off x="8213576" y="3541641"/>
            <a:ext cx="648072" cy="773505"/>
          </a:xfrm>
          <a:prstGeom prst="rect">
            <a:avLst/>
          </a:prstGeom>
        </p:spPr>
      </p:pic>
      <p:pic>
        <p:nvPicPr>
          <p:cNvPr id="40" name="Image 39">
            <a:extLst>
              <a:ext uri="{FF2B5EF4-FFF2-40B4-BE49-F238E27FC236}">
                <a16:creationId xmlns:a16="http://schemas.microsoft.com/office/drawing/2014/main" id="{3C564ECD-C964-460F-B10D-4DD97E0143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17085" y="476672"/>
            <a:ext cx="2041723" cy="549020"/>
          </a:xfrm>
          <a:prstGeom prst="rect">
            <a:avLst/>
          </a:prstGeom>
        </p:spPr>
      </p:pic>
    </p:spTree>
    <p:extLst>
      <p:ext uri="{BB962C8B-B14F-4D97-AF65-F5344CB8AC3E}">
        <p14:creationId xmlns:p14="http://schemas.microsoft.com/office/powerpoint/2010/main" val="127809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0"/>
          <a:stretch>
            <a:fillRect/>
          </a:stretch>
        </p:blipFill>
        <p:spPr>
          <a:xfrm>
            <a:off x="11493" y="1143217"/>
            <a:ext cx="9132507" cy="5733256"/>
          </a:xfrm>
          <a:prstGeom prst="rect">
            <a:avLst/>
          </a:prstGeom>
        </p:spPr>
      </p:pic>
      <p:sp>
        <p:nvSpPr>
          <p:cNvPr id="14" name="Espace réservé du contenu 2"/>
          <p:cNvSpPr txBox="1">
            <a:spLocks/>
          </p:cNvSpPr>
          <p:nvPr>
            <p:custDataLst>
              <p:tags r:id="rId2"/>
            </p:custDataLst>
          </p:nvPr>
        </p:nvSpPr>
        <p:spPr>
          <a:xfrm>
            <a:off x="1351917" y="1442283"/>
            <a:ext cx="7524328" cy="3714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400" b="1" dirty="0"/>
              <a:t>Répondant institutionnel</a:t>
            </a:r>
          </a:p>
          <a:p>
            <a:pPr marL="0" indent="0">
              <a:buNone/>
            </a:pPr>
            <a:endParaRPr lang="fr-FR" sz="2400" baseline="30000" dirty="0"/>
          </a:p>
          <a:p>
            <a:pPr marL="0" indent="0">
              <a:lnSpc>
                <a:spcPct val="110000"/>
              </a:lnSpc>
              <a:buNone/>
            </a:pPr>
            <a:endParaRPr lang="fr-FR" sz="2400" b="1" baseline="30000" dirty="0"/>
          </a:p>
          <a:p>
            <a:pPr>
              <a:lnSpc>
                <a:spcPct val="110000"/>
              </a:lnSpc>
              <a:buFont typeface="Wingdings" panose="05000000000000000000" pitchFamily="2" charset="2"/>
              <a:buChar char="§"/>
            </a:pPr>
            <a:r>
              <a:rPr lang="fr-FR" sz="2400" baseline="30000" dirty="0"/>
              <a:t>Personne formée à l’appréciation des risques d’homicide conjugal ou intrafamilial</a:t>
            </a:r>
          </a:p>
          <a:p>
            <a:pPr>
              <a:lnSpc>
                <a:spcPct val="110000"/>
              </a:lnSpc>
              <a:buFont typeface="Wingdings" panose="05000000000000000000" pitchFamily="2" charset="2"/>
              <a:buChar char="§"/>
            </a:pPr>
            <a:r>
              <a:rPr lang="fr-FR" sz="2400" baseline="30000" dirty="0"/>
              <a:t>Offre le premier soutien à son équipe de travail</a:t>
            </a:r>
          </a:p>
          <a:p>
            <a:pPr>
              <a:lnSpc>
                <a:spcPct val="110000"/>
              </a:lnSpc>
              <a:buFont typeface="Wingdings" panose="05000000000000000000" pitchFamily="2" charset="2"/>
              <a:buChar char="§"/>
            </a:pPr>
            <a:r>
              <a:rPr lang="fr-FR" sz="2400" baseline="30000" dirty="0"/>
              <a:t>Diffuse l’information auprès de son milieu de travail, partage les outils</a:t>
            </a:r>
          </a:p>
          <a:p>
            <a:pPr>
              <a:lnSpc>
                <a:spcPct val="110000"/>
              </a:lnSpc>
              <a:buFont typeface="Wingdings" panose="05000000000000000000" pitchFamily="2" charset="2"/>
              <a:buChar char="§"/>
            </a:pPr>
            <a:r>
              <a:rPr lang="fr-FR" sz="2400" baseline="30000" dirty="0"/>
              <a:t>Chef d’équipe, chef de service, superviseur-clinique, gestionnaire,…</a:t>
            </a:r>
          </a:p>
          <a:p>
            <a:pPr>
              <a:lnSpc>
                <a:spcPct val="110000"/>
              </a:lnSpc>
              <a:buFont typeface="Wingdings" panose="05000000000000000000" pitchFamily="2" charset="2"/>
              <a:buChar char="§"/>
            </a:pPr>
            <a:r>
              <a:rPr lang="fr-FR" sz="2400" baseline="30000" dirty="0"/>
              <a:t>Si besoin, peut autoriser la levée de la confidentialité</a:t>
            </a:r>
          </a:p>
          <a:p>
            <a:pPr>
              <a:lnSpc>
                <a:spcPct val="110000"/>
              </a:lnSpc>
              <a:buFont typeface="Wingdings" panose="05000000000000000000" pitchFamily="2" charset="2"/>
              <a:buChar char="§"/>
            </a:pPr>
            <a:r>
              <a:rPr lang="fr-FR" sz="2400" baseline="30000" dirty="0"/>
              <a:t>Capacité à ouvrir des accès, à prendre des décisions, arrimage avec son gestionnaire</a:t>
            </a:r>
          </a:p>
          <a:p>
            <a:pPr>
              <a:lnSpc>
                <a:spcPct val="110000"/>
              </a:lnSpc>
              <a:buFont typeface="Wingdings" panose="05000000000000000000" pitchFamily="2" charset="2"/>
              <a:buChar char="§"/>
            </a:pPr>
            <a:r>
              <a:rPr lang="fr-FR" sz="2400" baseline="30000" dirty="0"/>
              <a:t>Peut être interpellé par Rabaska pour faire partie d’une cellule de crise</a:t>
            </a:r>
          </a:p>
          <a:p>
            <a:pPr marL="0" indent="0">
              <a:lnSpc>
                <a:spcPct val="110000"/>
              </a:lnSpc>
              <a:buNone/>
            </a:pPr>
            <a:endParaRPr lang="fr-FR" sz="2400" baseline="30000" dirty="0"/>
          </a:p>
          <a:p>
            <a:pPr>
              <a:lnSpc>
                <a:spcPct val="110000"/>
              </a:lnSpc>
              <a:buFont typeface="Wingdings" panose="05000000000000000000" pitchFamily="2" charset="2"/>
              <a:buChar char="§"/>
            </a:pPr>
            <a:endParaRPr lang="fr-FR" sz="2400" baseline="30000" dirty="0"/>
          </a:p>
          <a:p>
            <a:pPr>
              <a:lnSpc>
                <a:spcPct val="110000"/>
              </a:lnSpc>
              <a:buFont typeface="Wingdings" panose="05000000000000000000" pitchFamily="2" charset="2"/>
              <a:buChar char="§"/>
            </a:pPr>
            <a:endParaRPr lang="fr-FR" sz="2400" baseline="30000" dirty="0"/>
          </a:p>
          <a:p>
            <a:pPr marL="0" indent="0">
              <a:lnSpc>
                <a:spcPct val="110000"/>
              </a:lnSpc>
              <a:buNone/>
            </a:pPr>
            <a:endParaRPr lang="fr-FR" sz="2200" dirty="0"/>
          </a:p>
        </p:txBody>
      </p:sp>
      <p:pic>
        <p:nvPicPr>
          <p:cNvPr id="10" name="Image 9"/>
          <p:cNvPicPr>
            <a:picLocks noChangeAspect="1"/>
          </p:cNvPicPr>
          <p:nvPr>
            <p:custDataLst>
              <p:tags r:id="rId3"/>
            </p:custDataLst>
          </p:nvPr>
        </p:nvPicPr>
        <p:blipFill>
          <a:blip r:embed="rId11"/>
          <a:stretch>
            <a:fillRect/>
          </a:stretch>
        </p:blipFill>
        <p:spPr>
          <a:xfrm>
            <a:off x="-16606" y="-1"/>
            <a:ext cx="9180000" cy="189041"/>
          </a:xfrm>
          <a:prstGeom prst="rect">
            <a:avLst/>
          </a:prstGeom>
        </p:spPr>
      </p:pic>
      <p:sp>
        <p:nvSpPr>
          <p:cNvPr id="11" name="Titre 1"/>
          <p:cNvSpPr txBox="1">
            <a:spLocks/>
          </p:cNvSpPr>
          <p:nvPr>
            <p:custDataLst>
              <p:tags r:id="rId4"/>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RÔLES ET RESPONSABILITÉS</a:t>
            </a:r>
            <a:endParaRPr lang="fr-CA" dirty="0"/>
          </a:p>
        </p:txBody>
      </p:sp>
      <p:pic>
        <p:nvPicPr>
          <p:cNvPr id="12" name="Image 11"/>
          <p:cNvPicPr>
            <a:picLocks noChangeAspect="1"/>
          </p:cNvPicPr>
          <p:nvPr>
            <p:custDataLst>
              <p:tags r:id="rId5"/>
            </p:custDataLst>
          </p:nvPr>
        </p:nvPicPr>
        <p:blipFill>
          <a:blip r:embed="rId12"/>
          <a:stretch>
            <a:fillRect/>
          </a:stretch>
        </p:blipFill>
        <p:spPr>
          <a:xfrm>
            <a:off x="179512" y="260648"/>
            <a:ext cx="38100" cy="4114800"/>
          </a:xfrm>
          <a:prstGeom prst="rect">
            <a:avLst/>
          </a:prstGeom>
        </p:spPr>
      </p:pic>
      <p:pic>
        <p:nvPicPr>
          <p:cNvPr id="13" name="Image 12"/>
          <p:cNvPicPr>
            <a:picLocks noChangeAspect="1"/>
          </p:cNvPicPr>
          <p:nvPr>
            <p:custDataLst>
              <p:tags r:id="rId6"/>
            </p:custDataLst>
          </p:nvPr>
        </p:nvPicPr>
        <p:blipFill>
          <a:blip r:embed="rId12"/>
          <a:stretch>
            <a:fillRect/>
          </a:stretch>
        </p:blipFill>
        <p:spPr>
          <a:xfrm>
            <a:off x="8964488" y="260648"/>
            <a:ext cx="38100" cy="4114800"/>
          </a:xfrm>
          <a:prstGeom prst="rect">
            <a:avLst/>
          </a:prstGeom>
        </p:spPr>
      </p:pic>
      <p:pic>
        <p:nvPicPr>
          <p:cNvPr id="15" name="Image 14"/>
          <p:cNvPicPr>
            <a:picLocks noChangeAspect="1"/>
          </p:cNvPicPr>
          <p:nvPr>
            <p:custDataLst>
              <p:tags r:id="rId7"/>
            </p:custDataLst>
          </p:nvPr>
        </p:nvPicPr>
        <p:blipFill>
          <a:blip r:embed="rId13"/>
          <a:stretch>
            <a:fillRect/>
          </a:stretch>
        </p:blipFill>
        <p:spPr>
          <a:xfrm flipV="1">
            <a:off x="11493" y="1304608"/>
            <a:ext cx="6950535" cy="184340"/>
          </a:xfrm>
          <a:prstGeom prst="rect">
            <a:avLst/>
          </a:prstGeom>
        </p:spPr>
      </p:pic>
      <p:pic>
        <p:nvPicPr>
          <p:cNvPr id="16" name="Image 15">
            <a:extLst>
              <a:ext uri="{FF2B5EF4-FFF2-40B4-BE49-F238E27FC236}">
                <a16:creationId xmlns:a16="http://schemas.microsoft.com/office/drawing/2014/main" id="{D8703C62-6EAC-4A60-B1DF-9950C34C6337}"/>
              </a:ext>
            </a:extLst>
          </p:cNvPr>
          <p:cNvPicPr>
            <a:picLocks noChangeAspect="1"/>
          </p:cNvPicPr>
          <p:nvPr>
            <p:custDataLst>
              <p:tags r:id="rId8"/>
            </p:custDataLst>
          </p:nvPr>
        </p:nvPicPr>
        <p:blipFill>
          <a:blip r:embed="rId14"/>
          <a:stretch>
            <a:fillRect/>
          </a:stretch>
        </p:blipFill>
        <p:spPr>
          <a:xfrm>
            <a:off x="539552" y="1700808"/>
            <a:ext cx="576064" cy="576064"/>
          </a:xfrm>
          <a:prstGeom prst="rect">
            <a:avLst/>
          </a:prstGeom>
        </p:spPr>
      </p:pic>
      <p:sp>
        <p:nvSpPr>
          <p:cNvPr id="17" name="ZoneTexte 16">
            <a:extLst>
              <a:ext uri="{FF2B5EF4-FFF2-40B4-BE49-F238E27FC236}">
                <a16:creationId xmlns:a16="http://schemas.microsoft.com/office/drawing/2014/main" id="{C7D7A3E2-CBE4-45E4-926F-15168E32A1E1}"/>
              </a:ext>
            </a:extLst>
          </p:cNvPr>
          <p:cNvSpPr txBox="1"/>
          <p:nvPr/>
        </p:nvSpPr>
        <p:spPr>
          <a:xfrm>
            <a:off x="827584" y="5612532"/>
            <a:ext cx="7931224" cy="646331"/>
          </a:xfrm>
          <a:prstGeom prst="rect">
            <a:avLst/>
          </a:prstGeom>
          <a:noFill/>
        </p:spPr>
        <p:txBody>
          <a:bodyPr wrap="square" rtlCol="0">
            <a:spAutoFit/>
          </a:bodyPr>
          <a:lstStyle/>
          <a:p>
            <a:pPr algn="ctr"/>
            <a:r>
              <a:rPr lang="fr-CA" b="1" dirty="0"/>
              <a:t>Le rôle du répondant institutionnel est crucial </a:t>
            </a:r>
          </a:p>
          <a:p>
            <a:pPr algn="ctr"/>
            <a:r>
              <a:rPr lang="fr-CA" b="1" dirty="0"/>
              <a:t>pour le déploiement du modèle Rabaska</a:t>
            </a:r>
          </a:p>
        </p:txBody>
      </p:sp>
      <p:pic>
        <p:nvPicPr>
          <p:cNvPr id="19" name="Image 18">
            <a:extLst>
              <a:ext uri="{FF2B5EF4-FFF2-40B4-BE49-F238E27FC236}">
                <a16:creationId xmlns:a16="http://schemas.microsoft.com/office/drawing/2014/main" id="{CFD280B0-80DB-4455-A668-BB667D73600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389284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custDataLst>
              <p:tags r:id="rId1"/>
            </p:custDataLst>
          </p:nvPr>
        </p:nvPicPr>
        <p:blipFill>
          <a:blip r:embed="rId9"/>
          <a:stretch>
            <a:fillRect/>
          </a:stretch>
        </p:blipFill>
        <p:spPr>
          <a:xfrm>
            <a:off x="11493" y="1143794"/>
            <a:ext cx="9132507" cy="5733256"/>
          </a:xfrm>
          <a:prstGeom prst="rect">
            <a:avLst/>
          </a:prstGeom>
        </p:spPr>
      </p:pic>
      <p:pic>
        <p:nvPicPr>
          <p:cNvPr id="10" name="Image 9"/>
          <p:cNvPicPr>
            <a:picLocks noChangeAspect="1"/>
          </p:cNvPicPr>
          <p:nvPr>
            <p:custDataLst>
              <p:tags r:id="rId2"/>
            </p:custDataLst>
          </p:nvPr>
        </p:nvPicPr>
        <p:blipFill>
          <a:blip r:embed="rId10"/>
          <a:stretch>
            <a:fillRect/>
          </a:stretch>
        </p:blipFill>
        <p:spPr>
          <a:xfrm>
            <a:off x="-16606" y="-1"/>
            <a:ext cx="9180000" cy="189041"/>
          </a:xfrm>
          <a:prstGeom prst="rect">
            <a:avLst/>
          </a:prstGeom>
        </p:spPr>
      </p:pic>
      <p:pic>
        <p:nvPicPr>
          <p:cNvPr id="11" name="Image 10"/>
          <p:cNvPicPr>
            <a:picLocks noChangeAspect="1"/>
          </p:cNvPicPr>
          <p:nvPr>
            <p:custDataLst>
              <p:tags r:id="rId3"/>
            </p:custDataLst>
          </p:nvPr>
        </p:nvPicPr>
        <p:blipFill>
          <a:blip r:embed="rId11"/>
          <a:stretch>
            <a:fillRect/>
          </a:stretch>
        </p:blipFill>
        <p:spPr>
          <a:xfrm>
            <a:off x="179512" y="260648"/>
            <a:ext cx="38100" cy="4114800"/>
          </a:xfrm>
          <a:prstGeom prst="rect">
            <a:avLst/>
          </a:prstGeom>
        </p:spPr>
      </p:pic>
      <p:pic>
        <p:nvPicPr>
          <p:cNvPr id="12" name="Image 11"/>
          <p:cNvPicPr>
            <a:picLocks noChangeAspect="1"/>
          </p:cNvPicPr>
          <p:nvPr>
            <p:custDataLst>
              <p:tags r:id="rId4"/>
            </p:custDataLst>
          </p:nvPr>
        </p:nvPicPr>
        <p:blipFill>
          <a:blip r:embed="rId11"/>
          <a:stretch>
            <a:fillRect/>
          </a:stretch>
        </p:blipFill>
        <p:spPr>
          <a:xfrm>
            <a:off x="8964488" y="260648"/>
            <a:ext cx="38100" cy="4114800"/>
          </a:xfrm>
          <a:prstGeom prst="rect">
            <a:avLst/>
          </a:prstGeom>
        </p:spPr>
      </p:pic>
      <p:sp>
        <p:nvSpPr>
          <p:cNvPr id="13" name="Titre 1"/>
          <p:cNvSpPr txBox="1">
            <a:spLocks/>
          </p:cNvSpPr>
          <p:nvPr>
            <p:custDataLst>
              <p:tags r:id="rId5"/>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DES RÉSULTATS…</a:t>
            </a:r>
            <a:endParaRPr lang="fr-CA" dirty="0"/>
          </a:p>
        </p:txBody>
      </p:sp>
      <p:pic>
        <p:nvPicPr>
          <p:cNvPr id="14" name="Image 13"/>
          <p:cNvPicPr>
            <a:picLocks noChangeAspect="1"/>
          </p:cNvPicPr>
          <p:nvPr>
            <p:custDataLst>
              <p:tags r:id="rId6"/>
            </p:custDataLst>
          </p:nvPr>
        </p:nvPicPr>
        <p:blipFill>
          <a:blip r:embed="rId12"/>
          <a:stretch>
            <a:fillRect/>
          </a:stretch>
        </p:blipFill>
        <p:spPr>
          <a:xfrm flipV="1">
            <a:off x="-2271" y="1107995"/>
            <a:ext cx="6950535" cy="184340"/>
          </a:xfrm>
          <a:prstGeom prst="rect">
            <a:avLst/>
          </a:prstGeom>
        </p:spPr>
      </p:pic>
      <p:sp>
        <p:nvSpPr>
          <p:cNvPr id="3" name="Espace réservé du contenu 2"/>
          <p:cNvSpPr>
            <a:spLocks noGrp="1"/>
          </p:cNvSpPr>
          <p:nvPr>
            <p:ph idx="1"/>
            <p:custDataLst>
              <p:tags r:id="rId7"/>
            </p:custDataLst>
          </p:nvPr>
        </p:nvSpPr>
        <p:spPr>
          <a:xfrm>
            <a:off x="508442" y="954063"/>
            <a:ext cx="8229600" cy="1446114"/>
          </a:xfrm>
        </p:spPr>
        <p:txBody>
          <a:bodyPr>
            <a:normAutofit lnSpcReduction="10000"/>
          </a:bodyPr>
          <a:lstStyle/>
          <a:p>
            <a:pPr marL="0" indent="0" algn="just">
              <a:buNone/>
            </a:pPr>
            <a:endParaRPr lang="fr-CA" sz="2000" b="1" dirty="0"/>
          </a:p>
          <a:p>
            <a:pPr marL="0" indent="0" algn="ctr">
              <a:buNone/>
            </a:pPr>
            <a:r>
              <a:rPr lang="fr-CA" sz="2000" b="1" u="sng" dirty="0"/>
              <a:t>Depuis 2017, en Abitibi-Témiscamingue, RABASKA c’est:</a:t>
            </a:r>
          </a:p>
          <a:p>
            <a:pPr marL="0" indent="0" algn="ctr">
              <a:buNone/>
            </a:pPr>
            <a:r>
              <a:rPr lang="fr-CA" sz="2000" b="1" dirty="0"/>
              <a:t>+ 300 répondants organisationnels </a:t>
            </a:r>
          </a:p>
          <a:p>
            <a:pPr marL="0" indent="0" algn="ctr">
              <a:buNone/>
            </a:pPr>
            <a:r>
              <a:rPr lang="fr-CA" sz="2000" dirty="0"/>
              <a:t>formés au sein de </a:t>
            </a:r>
            <a:r>
              <a:rPr lang="fr-CA" sz="2000" b="1" dirty="0"/>
              <a:t>60 organisations.</a:t>
            </a:r>
          </a:p>
          <a:p>
            <a:pPr marL="0" indent="0" algn="ctr">
              <a:buNone/>
            </a:pPr>
            <a:endParaRPr lang="fr-CA" sz="2000" b="1" dirty="0"/>
          </a:p>
          <a:p>
            <a:pPr marL="0" indent="0" algn="ctr">
              <a:buNone/>
            </a:pPr>
            <a:endParaRPr lang="fr-CA" sz="2000" dirty="0"/>
          </a:p>
          <a:p>
            <a:pPr marL="0" indent="0" algn="just">
              <a:buNone/>
            </a:pPr>
            <a:endParaRPr lang="fr-CA" sz="1700" b="1" dirty="0"/>
          </a:p>
          <a:p>
            <a:pPr marL="0" indent="0" algn="just">
              <a:buNone/>
            </a:pPr>
            <a:endParaRPr lang="fr-CA" sz="1700" b="1" dirty="0"/>
          </a:p>
          <a:p>
            <a:pPr marL="0" indent="0" algn="just">
              <a:buNone/>
            </a:pPr>
            <a:endParaRPr lang="fr-CA" sz="1700" b="1" dirty="0"/>
          </a:p>
          <a:p>
            <a:pPr marL="0" indent="0" algn="just">
              <a:buNone/>
            </a:pPr>
            <a:endParaRPr lang="fr-CA" sz="1700" i="1" dirty="0"/>
          </a:p>
        </p:txBody>
      </p:sp>
      <p:pic>
        <p:nvPicPr>
          <p:cNvPr id="2" name="Image 1">
            <a:extLst>
              <a:ext uri="{FF2B5EF4-FFF2-40B4-BE49-F238E27FC236}">
                <a16:creationId xmlns:a16="http://schemas.microsoft.com/office/drawing/2014/main" id="{894C73CB-EEA1-4965-9780-94856D3F858C}"/>
              </a:ext>
            </a:extLst>
          </p:cNvPr>
          <p:cNvPicPr>
            <a:picLocks noChangeAspect="1"/>
          </p:cNvPicPr>
          <p:nvPr/>
        </p:nvPicPr>
        <p:blipFill>
          <a:blip r:embed="rId13"/>
          <a:stretch>
            <a:fillRect/>
          </a:stretch>
        </p:blipFill>
        <p:spPr>
          <a:xfrm>
            <a:off x="2126945" y="2288098"/>
            <a:ext cx="4992593" cy="4453270"/>
          </a:xfrm>
          <a:prstGeom prst="rect">
            <a:avLst/>
          </a:prstGeom>
        </p:spPr>
      </p:pic>
      <p:pic>
        <p:nvPicPr>
          <p:cNvPr id="16" name="Image 15">
            <a:extLst>
              <a:ext uri="{FF2B5EF4-FFF2-40B4-BE49-F238E27FC236}">
                <a16:creationId xmlns:a16="http://schemas.microsoft.com/office/drawing/2014/main" id="{AD1467D0-89A9-4FA4-AF54-45BCA8F4DB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268994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custDataLst>
              <p:tags r:id="rId1"/>
            </p:custDataLst>
          </p:nvPr>
        </p:nvSpPr>
        <p:spPr>
          <a:xfrm>
            <a:off x="395536" y="1916832"/>
            <a:ext cx="8496944" cy="46805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4" name="Image 3"/>
          <p:cNvPicPr>
            <a:picLocks noChangeAspect="1"/>
          </p:cNvPicPr>
          <p:nvPr>
            <p:custDataLst>
              <p:tags r:id="rId2"/>
            </p:custDataLst>
          </p:nvPr>
        </p:nvPicPr>
        <p:blipFill>
          <a:blip r:embed="rId14"/>
          <a:stretch>
            <a:fillRect/>
          </a:stretch>
        </p:blipFill>
        <p:spPr>
          <a:xfrm>
            <a:off x="11493" y="1124744"/>
            <a:ext cx="9132507" cy="5733256"/>
          </a:xfrm>
          <a:prstGeom prst="rect">
            <a:avLst/>
          </a:prstGeom>
        </p:spPr>
      </p:pic>
      <p:pic>
        <p:nvPicPr>
          <p:cNvPr id="10" name="Image 9"/>
          <p:cNvPicPr>
            <a:picLocks noChangeAspect="1"/>
          </p:cNvPicPr>
          <p:nvPr>
            <p:custDataLst>
              <p:tags r:id="rId3"/>
            </p:custDataLst>
          </p:nvPr>
        </p:nvPicPr>
        <p:blipFill>
          <a:blip r:embed="rId15"/>
          <a:stretch>
            <a:fillRect/>
          </a:stretch>
        </p:blipFill>
        <p:spPr>
          <a:xfrm>
            <a:off x="181358" y="1052736"/>
            <a:ext cx="2806466" cy="576064"/>
          </a:xfrm>
          <a:prstGeom prst="rect">
            <a:avLst/>
          </a:prstGeom>
        </p:spPr>
      </p:pic>
      <p:pic>
        <p:nvPicPr>
          <p:cNvPr id="11" name="Image 10"/>
          <p:cNvPicPr>
            <a:picLocks noChangeAspect="1"/>
          </p:cNvPicPr>
          <p:nvPr>
            <p:custDataLst>
              <p:tags r:id="rId4"/>
            </p:custDataLst>
          </p:nvPr>
        </p:nvPicPr>
        <p:blipFill>
          <a:blip r:embed="rId16"/>
          <a:stretch>
            <a:fillRect/>
          </a:stretch>
        </p:blipFill>
        <p:spPr>
          <a:xfrm>
            <a:off x="179512" y="1843369"/>
            <a:ext cx="2329008" cy="3240360"/>
          </a:xfrm>
          <a:prstGeom prst="rect">
            <a:avLst/>
          </a:prstGeom>
        </p:spPr>
      </p:pic>
      <p:pic>
        <p:nvPicPr>
          <p:cNvPr id="15" name="Image 14"/>
          <p:cNvPicPr>
            <a:picLocks noChangeAspect="1"/>
          </p:cNvPicPr>
          <p:nvPr>
            <p:custDataLst>
              <p:tags r:id="rId5"/>
            </p:custDataLst>
          </p:nvPr>
        </p:nvPicPr>
        <p:blipFill>
          <a:blip r:embed="rId17"/>
          <a:stretch>
            <a:fillRect/>
          </a:stretch>
        </p:blipFill>
        <p:spPr>
          <a:xfrm>
            <a:off x="2411760" y="1771361"/>
            <a:ext cx="6661288" cy="3313823"/>
          </a:xfrm>
          <a:prstGeom prst="rect">
            <a:avLst/>
          </a:prstGeom>
        </p:spPr>
      </p:pic>
      <p:pic>
        <p:nvPicPr>
          <p:cNvPr id="16" name="Image 15"/>
          <p:cNvPicPr>
            <a:picLocks noChangeAspect="1"/>
          </p:cNvPicPr>
          <p:nvPr>
            <p:custDataLst>
              <p:tags r:id="rId6"/>
            </p:custDataLst>
          </p:nvPr>
        </p:nvPicPr>
        <p:blipFill>
          <a:blip r:embed="rId18"/>
          <a:stretch>
            <a:fillRect/>
          </a:stretch>
        </p:blipFill>
        <p:spPr>
          <a:xfrm>
            <a:off x="323528" y="5085184"/>
            <a:ext cx="8640960" cy="1605179"/>
          </a:xfrm>
          <a:prstGeom prst="rect">
            <a:avLst/>
          </a:prstGeom>
        </p:spPr>
      </p:pic>
      <p:pic>
        <p:nvPicPr>
          <p:cNvPr id="17" name="Image 16"/>
          <p:cNvPicPr>
            <a:picLocks noChangeAspect="1"/>
          </p:cNvPicPr>
          <p:nvPr>
            <p:custDataLst>
              <p:tags r:id="rId7"/>
            </p:custDataLst>
          </p:nvPr>
        </p:nvPicPr>
        <p:blipFill>
          <a:blip r:embed="rId19"/>
          <a:stretch>
            <a:fillRect/>
          </a:stretch>
        </p:blipFill>
        <p:spPr>
          <a:xfrm>
            <a:off x="-16606" y="-1"/>
            <a:ext cx="9180000" cy="189041"/>
          </a:xfrm>
          <a:prstGeom prst="rect">
            <a:avLst/>
          </a:prstGeom>
        </p:spPr>
      </p:pic>
      <p:sp>
        <p:nvSpPr>
          <p:cNvPr id="18" name="Titre 1"/>
          <p:cNvSpPr txBox="1">
            <a:spLocks/>
          </p:cNvSpPr>
          <p:nvPr>
            <p:custDataLst>
              <p:tags r:id="rId8"/>
            </p:custDataLst>
          </p:nvPr>
        </p:nvSpPr>
        <p:spPr>
          <a:xfrm>
            <a:off x="323528" y="116632"/>
            <a:ext cx="8229600"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b="1" dirty="0">
                <a:solidFill>
                  <a:srgbClr val="843319"/>
                </a:solidFill>
              </a:rPr>
              <a:t>MODÈLE</a:t>
            </a:r>
            <a:endParaRPr lang="fr-CA" dirty="0"/>
          </a:p>
        </p:txBody>
      </p:sp>
      <p:pic>
        <p:nvPicPr>
          <p:cNvPr id="19" name="Image 18"/>
          <p:cNvPicPr>
            <a:picLocks noChangeAspect="1"/>
          </p:cNvPicPr>
          <p:nvPr>
            <p:custDataLst>
              <p:tags r:id="rId9"/>
            </p:custDataLst>
          </p:nvPr>
        </p:nvPicPr>
        <p:blipFill>
          <a:blip r:embed="rId20"/>
          <a:stretch>
            <a:fillRect/>
          </a:stretch>
        </p:blipFill>
        <p:spPr>
          <a:xfrm>
            <a:off x="179512" y="260648"/>
            <a:ext cx="38100" cy="4114800"/>
          </a:xfrm>
          <a:prstGeom prst="rect">
            <a:avLst/>
          </a:prstGeom>
        </p:spPr>
      </p:pic>
      <p:pic>
        <p:nvPicPr>
          <p:cNvPr id="20" name="Image 19"/>
          <p:cNvPicPr>
            <a:picLocks noChangeAspect="1"/>
          </p:cNvPicPr>
          <p:nvPr>
            <p:custDataLst>
              <p:tags r:id="rId10"/>
            </p:custDataLst>
          </p:nvPr>
        </p:nvPicPr>
        <p:blipFill>
          <a:blip r:embed="rId20"/>
          <a:stretch>
            <a:fillRect/>
          </a:stretch>
        </p:blipFill>
        <p:spPr>
          <a:xfrm>
            <a:off x="8964488" y="260648"/>
            <a:ext cx="38100" cy="4114800"/>
          </a:xfrm>
          <a:prstGeom prst="rect">
            <a:avLst/>
          </a:prstGeom>
        </p:spPr>
      </p:pic>
      <p:pic>
        <p:nvPicPr>
          <p:cNvPr id="21" name="Image 20"/>
          <p:cNvPicPr>
            <a:picLocks noChangeAspect="1"/>
          </p:cNvPicPr>
          <p:nvPr>
            <p:custDataLst>
              <p:tags r:id="rId11"/>
            </p:custDataLst>
          </p:nvPr>
        </p:nvPicPr>
        <p:blipFill>
          <a:blip r:embed="rId21"/>
          <a:stretch>
            <a:fillRect/>
          </a:stretch>
        </p:blipFill>
        <p:spPr>
          <a:xfrm flipV="1">
            <a:off x="-2271" y="1107995"/>
            <a:ext cx="6950535" cy="184340"/>
          </a:xfrm>
          <a:prstGeom prst="rect">
            <a:avLst/>
          </a:prstGeom>
        </p:spPr>
      </p:pic>
      <p:pic>
        <p:nvPicPr>
          <p:cNvPr id="14" name="Image 13">
            <a:extLst>
              <a:ext uri="{FF2B5EF4-FFF2-40B4-BE49-F238E27FC236}">
                <a16:creationId xmlns:a16="http://schemas.microsoft.com/office/drawing/2014/main" id="{4ECB0794-12A9-4E67-8BEE-3EB482F1769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24379" y="407607"/>
            <a:ext cx="2098576" cy="564308"/>
          </a:xfrm>
          <a:prstGeom prst="rect">
            <a:avLst/>
          </a:prstGeom>
        </p:spPr>
      </p:pic>
    </p:spTree>
    <p:extLst>
      <p:ext uri="{BB962C8B-B14F-4D97-AF65-F5344CB8AC3E}">
        <p14:creationId xmlns:p14="http://schemas.microsoft.com/office/powerpoint/2010/main" val="42199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8"/>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8"/>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712103FC3C541826A5699021C57A4" ma:contentTypeVersion="18" ma:contentTypeDescription="Crée un document." ma:contentTypeScope="" ma:versionID="f3006cfb64c021ff2b2fee58c8b066be">
  <xsd:schema xmlns:xsd="http://www.w3.org/2001/XMLSchema" xmlns:xs="http://www.w3.org/2001/XMLSchema" xmlns:p="http://schemas.microsoft.com/office/2006/metadata/properties" xmlns:ns3="01df7823-774b-4731-b8a0-4ac12d33b228" xmlns:ns4="7787b0aa-52a0-4233-bb1b-b0eec030feee" targetNamespace="http://schemas.microsoft.com/office/2006/metadata/properties" ma:root="true" ma:fieldsID="6be718b532bef7d44d8c14b17d7255c0" ns3:_="" ns4:_="">
    <xsd:import namespace="01df7823-774b-4731-b8a0-4ac12d33b228"/>
    <xsd:import namespace="7787b0aa-52a0-4233-bb1b-b0eec030fee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df7823-774b-4731-b8a0-4ac12d33b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87b0aa-52a0-4233-bb1b-b0eec030feee"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SharingHintHash" ma:index="21"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1df7823-774b-4731-b8a0-4ac12d33b228" xsi:nil="true"/>
  </documentManagement>
</p:properties>
</file>

<file path=customXml/itemProps1.xml><?xml version="1.0" encoding="utf-8"?>
<ds:datastoreItem xmlns:ds="http://schemas.openxmlformats.org/officeDocument/2006/customXml" ds:itemID="{C043E337-AAC9-427F-BDC7-49EB4A3F5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df7823-774b-4731-b8a0-4ac12d33b228"/>
    <ds:schemaRef ds:uri="7787b0aa-52a0-4233-bb1b-b0eec030f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8F6927-DA7A-46F9-AC96-19A36FD6822E}">
  <ds:schemaRefs>
    <ds:schemaRef ds:uri="http://schemas.microsoft.com/sharepoint/v3/contenttype/forms"/>
  </ds:schemaRefs>
</ds:datastoreItem>
</file>

<file path=customXml/itemProps3.xml><?xml version="1.0" encoding="utf-8"?>
<ds:datastoreItem xmlns:ds="http://schemas.openxmlformats.org/officeDocument/2006/customXml" ds:itemID="{D32ADF7E-0B7B-43EB-8C97-9F4B544872E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787b0aa-52a0-4233-bb1b-b0eec030feee"/>
    <ds:schemaRef ds:uri="01df7823-774b-4731-b8a0-4ac12d33b2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19139</TotalTime>
  <Words>1552</Words>
  <Application>Microsoft Office PowerPoint</Application>
  <PresentationFormat>Affichage à l'écran (4:3)</PresentationFormat>
  <Paragraphs>295</Paragraphs>
  <Slides>27</Slides>
  <Notes>23</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Helvetica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Universite de 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Intervenir auprès des hommes en vue de prévenir l’homicide conjugal</dc:title>
  <dc:creator>Christine Drouin</dc:creator>
  <cp:lastModifiedBy>Anne-Renee Jacob</cp:lastModifiedBy>
  <cp:revision>424</cp:revision>
  <cp:lastPrinted>2024-04-12T14:48:50Z</cp:lastPrinted>
  <dcterms:created xsi:type="dcterms:W3CDTF">2011-04-28T18:43:51Z</dcterms:created>
  <dcterms:modified xsi:type="dcterms:W3CDTF">2024-11-14T20:45:50Z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0x0101007B2712103FC3C541826A5699021C57A4</vt:lpwstr>
  </property>
</Properties>
</file>